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6"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9144000" cy="5143500" type="screen16x9"/>
  <p:notesSz cx="6858000" cy="9144000"/>
  <p:embeddedFontLst>
    <p:embeddedFont>
      <p:font typeface="Noto Sans Symbols" pitchFamily="2" charset="0"/>
      <p:regular r:id="rId53"/>
      <p:bold r:id="rId54"/>
    </p:embeddedFont>
    <p:embeddedFont>
      <p:font typeface="Open Sans ExtraBold" pitchFamily="2" charset="0"/>
      <p:bold r:id="rId55"/>
      <p:boldItalic r:id="rId56"/>
    </p:embeddedFont>
    <p:embeddedFont>
      <p:font typeface="Oswald" panose="00000500000000000000" pitchFamily="2" charset="0"/>
      <p:regular r:id="rId57"/>
      <p:bold r:id="rId58"/>
    </p:embeddedFont>
    <p:embeddedFont>
      <p:font typeface="Oswald Light" panose="00000400000000000000" pitchFamily="2" charset="0"/>
      <p:regular r:id="rId59"/>
    </p:embeddedFont>
    <p:embeddedFont>
      <p:font typeface="Oswald Medium" panose="00000600000000000000" pitchFamily="2" charset="0"/>
      <p:regular r:id="rId60"/>
    </p:embeddedFont>
    <p:embeddedFont>
      <p:font typeface="Patua One" panose="02000000000000000000" pitchFamily="2" charset="0"/>
      <p:regular r:id="rId61"/>
    </p:embeddedFont>
    <p:embeddedFont>
      <p:font typeface="Readex Pro" pitchFamily="2" charset="-78"/>
      <p:regular r:id="rId62"/>
      <p:bold r:id="rId63"/>
    </p:embeddedFont>
    <p:embeddedFont>
      <p:font typeface="Readex Pro Light" pitchFamily="2" charset="-78"/>
      <p:regular r:id="rId64"/>
      <p:bold r:id="rId65"/>
    </p:embeddedFont>
    <p:embeddedFont>
      <p:font typeface="Readex Pro Medium" pitchFamily="2" charset="-78"/>
      <p:regular r:id="rId66"/>
      <p:bold r:id="rId67"/>
    </p:embeddedFont>
    <p:embeddedFont>
      <p:font typeface="Readex Pro SemiBold" pitchFamily="2" charset="-78"/>
      <p:regular r:id="rId68"/>
      <p:bold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7">
          <p15:clr>
            <a:srgbClr val="747775"/>
          </p15:clr>
        </p15:guide>
        <p15:guide id="2" pos="5386">
          <p15:clr>
            <a:srgbClr val="747775"/>
          </p15:clr>
        </p15:guide>
        <p15:guide id="3" orient="horz" pos="227">
          <p15:clr>
            <a:srgbClr val="747775"/>
          </p15:clr>
        </p15:guide>
        <p15:guide id="4" orient="horz" pos="3013">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rah Gnoth" initials="" lastIdx="4" clrIdx="0"/>
  <p:cmAuthor id="1" name="Tina Maljur" initials="" lastIdx="3" clrIdx="1"/>
  <p:cmAuthor id="2" name="Tina Maljur" initials="TM" lastIdx="1" clrIdx="2">
    <p:extLst>
      <p:ext uri="{19B8F6BF-5375-455C-9EA6-DF929625EA0E}">
        <p15:presenceInfo xmlns:p15="http://schemas.microsoft.com/office/powerpoint/2012/main" userId="ba922a7d1a76c49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DB103D5-8C42-41E0-A294-9A7B94543F8A}">
  <a:tblStyle styleId="{BDB103D5-8C42-41E0-A294-9A7B94543F8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212" autoAdjust="0"/>
  </p:normalViewPr>
  <p:slideViewPr>
    <p:cSldViewPr snapToGrid="0">
      <p:cViewPr varScale="1">
        <p:scale>
          <a:sx n="70" d="100"/>
          <a:sy n="70" d="100"/>
        </p:scale>
        <p:origin x="1440" y="35"/>
      </p:cViewPr>
      <p:guideLst>
        <p:guide pos="397"/>
        <p:guide pos="5386"/>
        <p:guide orient="horz" pos="227"/>
        <p:guide orient="horz" pos="30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font" Target="fonts/font1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 name="Google Shape;10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b="1"/>
              <a:t>Begrüßung </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sz="1100" b="1">
                <a:solidFill>
                  <a:schemeClr val="dk1"/>
                </a:solidFill>
              </a:rPr>
              <a:t>Warm-up – Brains</a:t>
            </a:r>
            <a:r>
              <a:rPr lang="de-DE" b="1">
                <a:solidFill>
                  <a:schemeClr val="dk1"/>
                </a:solidFill>
              </a:rPr>
              <a:t>torming/</a:t>
            </a:r>
            <a:r>
              <a:rPr lang="de-DE" sz="1100" b="1">
                <a:solidFill>
                  <a:schemeClr val="dk1"/>
                </a:solidFill>
              </a:rPr>
              <a:t>Meinungsbild </a:t>
            </a:r>
            <a:endParaRPr sz="1100" b="1">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Fokus-Frage: Welchen Nutzen und Risiken sind damit verbunden?</a:t>
            </a:r>
            <a:endParaRPr b="1">
              <a:solidFill>
                <a:schemeClr val="dk1"/>
              </a:solidFill>
            </a:endParaRPr>
          </a:p>
          <a:p>
            <a:pPr marL="457200" lvl="0" indent="-228600" algn="l" rtl="0">
              <a:lnSpc>
                <a:spcPct val="100000"/>
              </a:lnSpc>
              <a:spcBef>
                <a:spcPts val="0"/>
              </a:spcBef>
              <a:spcAft>
                <a:spcPts val="0"/>
              </a:spcAft>
              <a:buSzPts val="1100"/>
              <a:buNone/>
            </a:pPr>
            <a:endParaRPr sz="1100">
              <a:solidFill>
                <a:schemeClr val="dk1"/>
              </a:solidFill>
            </a:endParaRPr>
          </a:p>
          <a:p>
            <a:pPr marL="323850" lvl="0" indent="-171450" algn="l" rtl="0">
              <a:lnSpc>
                <a:spcPct val="100000"/>
              </a:lnSpc>
              <a:spcBef>
                <a:spcPts val="0"/>
              </a:spcBef>
              <a:spcAft>
                <a:spcPts val="0"/>
              </a:spcAft>
              <a:buClr>
                <a:schemeClr val="dk1"/>
              </a:buClr>
              <a:buSzPts val="1200"/>
              <a:buChar char="●"/>
            </a:pPr>
            <a:r>
              <a:rPr lang="de-DE" b="1">
                <a:solidFill>
                  <a:schemeClr val="dk1"/>
                </a:solidFill>
              </a:rPr>
              <a:t>Ziel: </a:t>
            </a:r>
            <a:r>
              <a:rPr lang="de-DE">
                <a:solidFill>
                  <a:schemeClr val="dk1"/>
                </a:solidFill>
              </a:rPr>
              <a:t>das</a:t>
            </a:r>
            <a:r>
              <a:rPr lang="de-DE"/>
              <a:t> Modul bietet den Teilnehmenden die Möglichkeit, ihre Meinungen zu den Risiken (an einem konkreten Beispiel) auszutauschen, die sie mit Text-KI wie ChatGPT verbinden. </a:t>
            </a:r>
            <a:endParaRPr/>
          </a:p>
          <a:p>
            <a:pPr marL="323850" lvl="0" indent="-95250" algn="l" rtl="0">
              <a:lnSpc>
                <a:spcPct val="100000"/>
              </a:lnSpc>
              <a:spcBef>
                <a:spcPts val="0"/>
              </a:spcBef>
              <a:spcAft>
                <a:spcPts val="0"/>
              </a:spcAft>
              <a:buClr>
                <a:schemeClr val="dk1"/>
              </a:buClr>
              <a:buSzPts val="1200"/>
              <a:buNone/>
            </a:pPr>
            <a:endParaRPr>
              <a:solidFill>
                <a:schemeClr val="dk1"/>
              </a:solidFill>
            </a:endParaRPr>
          </a:p>
          <a:p>
            <a:pPr marL="323850" lvl="0" indent="-171450" algn="l" rtl="0">
              <a:lnSpc>
                <a:spcPct val="100000"/>
              </a:lnSpc>
              <a:spcBef>
                <a:spcPts val="0"/>
              </a:spcBef>
              <a:spcAft>
                <a:spcPts val="0"/>
              </a:spcAft>
              <a:buClr>
                <a:schemeClr val="dk1"/>
              </a:buClr>
              <a:buSzPts val="1200"/>
              <a:buChar char="●"/>
            </a:pPr>
            <a:r>
              <a:rPr lang="de-DE">
                <a:solidFill>
                  <a:schemeClr val="dk1"/>
                </a:solidFill>
              </a:rPr>
              <a:t>Der/die Moderator:in gibt den Teilnehmenden zunächst kurz Zeit sich zu ein oder mehreren Beispielen, die sie im KI-Memory kennengelernt haben Gedanken zu machen</a:t>
            </a:r>
            <a:endParaRPr>
              <a:solidFill>
                <a:schemeClr val="dk1"/>
              </a:solidFill>
            </a:endParaRPr>
          </a:p>
          <a:p>
            <a:pPr marL="323850" lvl="0" indent="-171450" algn="l" rtl="0">
              <a:lnSpc>
                <a:spcPct val="100000"/>
              </a:lnSpc>
              <a:spcBef>
                <a:spcPts val="0"/>
              </a:spcBef>
              <a:spcAft>
                <a:spcPts val="0"/>
              </a:spcAft>
              <a:buClr>
                <a:schemeClr val="dk1"/>
              </a:buClr>
              <a:buSzPts val="1200"/>
              <a:buChar char="●"/>
            </a:pPr>
            <a:r>
              <a:rPr lang="de-DE">
                <a:solidFill>
                  <a:schemeClr val="dk1"/>
                </a:solidFill>
              </a:rPr>
              <a:t>Im Anschluss geht der/die Moderatorin in den offenen Austausch und die Teilnehmenden können ihre Meinungen zu den Risiken teilen und diskutieren</a:t>
            </a:r>
            <a:endParaRPr>
              <a:solidFill>
                <a:schemeClr val="dk1"/>
              </a:solidFill>
            </a:endParaRPr>
          </a:p>
          <a:p>
            <a:pPr marL="323850" lvl="0" indent="-171450" algn="l" rtl="0">
              <a:lnSpc>
                <a:spcPct val="100000"/>
              </a:lnSpc>
              <a:spcBef>
                <a:spcPts val="0"/>
              </a:spcBef>
              <a:spcAft>
                <a:spcPts val="0"/>
              </a:spcAft>
              <a:buClr>
                <a:schemeClr val="dk1"/>
              </a:buClr>
              <a:buSzPts val="1200"/>
              <a:buChar char="●"/>
            </a:pPr>
            <a:r>
              <a:rPr lang="de-DE">
                <a:solidFill>
                  <a:schemeClr val="dk1"/>
                </a:solidFill>
              </a:rPr>
              <a:t>Hinweis: M weist darauf hin, dass TN durch Workshop noch mehr Chancen und Herausforderungen kennen lernen werden</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de-DE" b="1">
                <a:solidFill>
                  <a:schemeClr val="dk1"/>
                </a:solidFill>
              </a:rPr>
              <a:t>Die Risiken</a:t>
            </a:r>
            <a:endParaRPr b="1">
              <a:solidFill>
                <a:schemeClr val="dk1"/>
              </a:solidFill>
            </a:endParaRPr>
          </a:p>
          <a:p>
            <a:pPr marL="457200" lvl="0" indent="-298450" algn="l" rtl="0">
              <a:lnSpc>
                <a:spcPct val="150000"/>
              </a:lnSpc>
              <a:spcBef>
                <a:spcPts val="1200"/>
              </a:spcBef>
              <a:spcAft>
                <a:spcPts val="0"/>
              </a:spcAft>
              <a:buClr>
                <a:schemeClr val="dk1"/>
              </a:buClr>
              <a:buSzPts val="1100"/>
              <a:buAutoNum type="arabicParenR"/>
            </a:pPr>
            <a:r>
              <a:rPr lang="de-DE" b="1">
                <a:solidFill>
                  <a:schemeClr val="dk1"/>
                </a:solidFill>
              </a:rPr>
              <a:t>Anwendungen zum Sprachenlernen (Sophie)</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Datenschutz-Risiken: KI-Sprachlernsysteme sammeln umfangreiche persönliche Daten über Sprachkenntnisse, Lernmuster und potenziell persönliche Gespräche</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Genauigkeitseinschränkungen: KI kann subtile Sprachfehler oder kulturelle Fehlinterpretationen einbringen, die zu falschem Sprachenlernen führen können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Kodierungshilfe für Programmierer (Lukas)</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Übermäßige Abhängigkeit von der KI: Programmierer könnten von KI-Vorschlägen abhängig werden, was ihre eigenständigen Programmierkenntnisse und Problemlösungsfähigkeiten schwächen könnte.</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Schwachstellen in der Codesicherheit: KI-generierter Code könnte unbeabsichtigt Sicherheitslücken einführen oder häufige Programmierfehler aus den Trainingsdaten wiederholen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NPCs in Videospielen (Deniz)</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Potenziell unangemessene Inhalte: KI-generierte Dialoge könnten beleidigende oder unangemessene Antworten hervorbringen, wenn sie nicht sorgfältig moderiert werden.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Schreiben von Musiktexten (Eda)</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Bedenken hinsichtlich Urheberrecht und Originalität: KI-generierte Liedtexte könnten versehentlich urheberrechtlich geschützte Inhalte wiedergeben, weil sie auf Songs trainiert werden mussten, die andere echte Künstler geschrieben haben, oder zu ähnlich wie bestehende Songs klingen</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Verlust des authentischen emotionalen Ausdrucks: KI-generierten Texten fehlt die echte emotionale Tiefe und persönliche Erfahrung, die menschliche Songwriter mitbringen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KI-unterstützte Berufsberatung (Lina)</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Voreingenommenheit bei Berufsempfehlungen: KI-Systeme könnten bestehende demografische oder sozioökonomische Verzerrungen bei Berufsempfehlungen aufrechterhalten</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Übermäßige Vereinfachung von Karrierewegen: Komplexe Karriereentscheidungen könnten auf einen algorithmischen Abgleich reduziert werden, wobei möglicherweise nuancierte persönliche Faktoren übersehen werden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KI für die Erstellung von Inhalten (Jan)</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Gleiche Inhalte immer wieder neu erstellen: KI-Vorschläge könnten dazu führen, dass sich die Inhalte verschiedener Autoren ähnlicher und weniger einzigartig werden</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Bedenken in Bezug auf geistiges Eigentum: Wer ist der Urheber von KI-generierten Inhalten und Inhaltsideen?</a:t>
            </a:r>
            <a:endParaRPr>
              <a:solidFill>
                <a:schemeClr val="dk1"/>
              </a:solidFill>
            </a:endParaRPr>
          </a:p>
          <a:p>
            <a:pPr marL="0" lvl="0" indent="0" algn="l" rtl="0">
              <a:lnSpc>
                <a:spcPct val="100000"/>
              </a:lnSpc>
              <a:spcBef>
                <a:spcPts val="1200"/>
              </a:spcBef>
              <a:spcAft>
                <a:spcPts val="0"/>
              </a:spcAft>
              <a:buSzPts val="1100"/>
              <a:buNone/>
            </a:pPr>
            <a:endParaRPr>
              <a:solidFill>
                <a:schemeClr val="dk1"/>
              </a:solidFill>
            </a:endParaRPr>
          </a:p>
          <a:p>
            <a:pPr marL="323850" lvl="0" indent="-95250" algn="l" rtl="0">
              <a:lnSpc>
                <a:spcPct val="100000"/>
              </a:lnSpc>
              <a:spcBef>
                <a:spcPts val="0"/>
              </a:spcBef>
              <a:spcAft>
                <a:spcPts val="0"/>
              </a:spcAft>
              <a:buClr>
                <a:schemeClr val="dk1"/>
              </a:buClr>
              <a:buSzPts val="1200"/>
              <a:buNone/>
            </a:pPr>
            <a:endParaRPr>
              <a:solidFill>
                <a:schemeClr val="dk1"/>
              </a:solidFill>
            </a:endParaRPr>
          </a:p>
          <a:p>
            <a:pPr marL="323850" lvl="0" indent="-95250" algn="l" rtl="0">
              <a:lnSpc>
                <a:spcPct val="100000"/>
              </a:lnSpc>
              <a:spcBef>
                <a:spcPts val="0"/>
              </a:spcBef>
              <a:spcAft>
                <a:spcPts val="0"/>
              </a:spcAft>
              <a:buClr>
                <a:schemeClr val="dk1"/>
              </a:buClr>
              <a:buSzPts val="1200"/>
              <a:buNone/>
            </a:pPr>
            <a:endParaRPr>
              <a:solidFill>
                <a:schemeClr val="dk1"/>
              </a:solidFill>
            </a:endParaRPr>
          </a:p>
          <a:p>
            <a:pPr marL="152400" lvl="0" indent="0" algn="l" rtl="0">
              <a:lnSpc>
                <a:spcPct val="100000"/>
              </a:lnSpc>
              <a:spcBef>
                <a:spcPts val="0"/>
              </a:spcBef>
              <a:spcAft>
                <a:spcPts val="0"/>
              </a:spcAft>
              <a:buClr>
                <a:schemeClr val="dk1"/>
              </a:buClr>
              <a:buSzPts val="1200"/>
              <a:buNone/>
            </a:pP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49a7e7363a_4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349a7e7363a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1: 739</a:t>
            </a:r>
            <a:endParaRPr sz="1200" b="1">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1ba76b1f8e_3_0: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g31ba76b1f8e_3_0: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Clr>
                <a:schemeClr val="dk1"/>
              </a:buClr>
              <a:buSzPts val="1100"/>
              <a:buFont typeface="Arial"/>
              <a:buNone/>
            </a:pPr>
            <a:r>
              <a:rPr lang="de-DE" sz="1200" b="1">
                <a:solidFill>
                  <a:schemeClr val="dk1"/>
                </a:solidFill>
              </a:rPr>
              <a:t>Basistraining - Challenges verbinden</a:t>
            </a:r>
            <a:endParaRPr sz="1200"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sz="1200"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Moderator:in fasst zusammen, was die TN in der letzten Challenge gelernt haben und gibt einen Ausblick auf die nächste Challenge</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Learning: Wir haben einen ersten Einblick erhalten, worfür KI-Textgeneratoren im Alltag eingesetzt werden und welchen Nutzen und Risiken sie mit sich bringen können.</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Ausblick: In der nächsten Challenge erfahren wir, wie diese KI Systeme es überhaupt schaffen, Texte zu generieren.</a:t>
            </a:r>
            <a:endParaRPr b="1">
              <a:solidFill>
                <a:schemeClr val="dk1"/>
              </a:solidFill>
            </a:endParaRPr>
          </a:p>
          <a:p>
            <a:pPr marL="0" lvl="0" indent="0" algn="l" rtl="0">
              <a:spcBef>
                <a:spcPts val="0"/>
              </a:spcBef>
              <a:spcAft>
                <a:spcPts val="0"/>
              </a:spcAft>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Fokus-Fragen (Challenge2):</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Wenn ich mit Text-KIs wie ChatGPT arbeite, </a:t>
            </a:r>
            <a:endParaRPr b="1">
              <a:solidFill>
                <a:schemeClr val="dk1"/>
              </a:solidFill>
            </a:endParaRPr>
          </a:p>
          <a:p>
            <a:pPr marL="1371600" lvl="2" indent="-298450" algn="l" rtl="0">
              <a:spcBef>
                <a:spcPts val="0"/>
              </a:spcBef>
              <a:spcAft>
                <a:spcPts val="0"/>
              </a:spcAft>
              <a:buClr>
                <a:schemeClr val="dk1"/>
              </a:buClr>
              <a:buSzPts val="1100"/>
              <a:buChar char="■"/>
            </a:pPr>
            <a:r>
              <a:rPr lang="de-DE" b="1">
                <a:solidFill>
                  <a:schemeClr val="dk1"/>
                </a:solidFill>
              </a:rPr>
              <a:t>Was sehe ich als Nutzer:in?</a:t>
            </a:r>
            <a:endParaRPr b="1">
              <a:solidFill>
                <a:schemeClr val="dk1"/>
              </a:solidFill>
            </a:endParaRPr>
          </a:p>
          <a:p>
            <a:pPr marL="1371600" lvl="2" indent="-298450" algn="l" rtl="0">
              <a:spcBef>
                <a:spcPts val="0"/>
              </a:spcBef>
              <a:spcAft>
                <a:spcPts val="0"/>
              </a:spcAft>
              <a:buClr>
                <a:schemeClr val="dk1"/>
              </a:buClr>
              <a:buSzPts val="1100"/>
              <a:buChar char="■"/>
            </a:pPr>
            <a:r>
              <a:rPr lang="de-DE" b="1">
                <a:solidFill>
                  <a:schemeClr val="dk1"/>
                </a:solidFill>
              </a:rPr>
              <a:t>Was passiert im Hintergrund?</a:t>
            </a:r>
            <a:endParaRPr b="1">
              <a:solidFill>
                <a:schemeClr val="dk1"/>
              </a:solidFill>
            </a:endParaRPr>
          </a:p>
        </p:txBody>
      </p:sp>
      <p:sp>
        <p:nvSpPr>
          <p:cNvPr id="271" name="Google Shape;271;g31ba76b1f8e_3_0: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12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1bf45473a5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g31bf45473a5_0_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b="1">
                <a:solidFill>
                  <a:schemeClr val="dk1"/>
                </a:solidFill>
              </a:rPr>
              <a:t>Challenge 2 – Dialog: Was ist ChatGPT?</a:t>
            </a:r>
            <a:endParaRPr b="1">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marR="0" lvl="0" indent="-228600" algn="l" rtl="0">
              <a:lnSpc>
                <a:spcPct val="100000"/>
              </a:lnSpc>
              <a:spcBef>
                <a:spcPts val="0"/>
              </a:spcBef>
              <a:spcAft>
                <a:spcPts val="0"/>
              </a:spcAft>
              <a:buClr>
                <a:srgbClr val="000000"/>
              </a:buClr>
              <a:buSzPts val="1100"/>
              <a:buFont typeface="Arial"/>
              <a:buChar char="●"/>
            </a:pPr>
            <a:r>
              <a:rPr lang="de-DE" sz="1100" b="1"/>
              <a:t>Ziel: </a:t>
            </a:r>
            <a:r>
              <a:rPr lang="de-DE" sz="1100"/>
              <a:t>M diskutiert gemeinsam mit TN, was eine Text-KI wie ChatGPT ist 🡪 auf der einen Seite eine Nutzeranwendung mit einem Chatbot Interface</a:t>
            </a:r>
            <a:endParaRPr sz="1100"/>
          </a:p>
          <a:p>
            <a:pPr marL="457200" marR="0" lvl="0" indent="-158750" algn="l" rtl="0">
              <a:lnSpc>
                <a:spcPct val="100000"/>
              </a:lnSpc>
              <a:spcBef>
                <a:spcPts val="0"/>
              </a:spcBef>
              <a:spcAft>
                <a:spcPts val="0"/>
              </a:spcAft>
              <a:buClr>
                <a:srgbClr val="000000"/>
              </a:buClr>
              <a:buSzPts val="1100"/>
              <a:buFont typeface="Arial"/>
              <a:buNone/>
            </a:pPr>
            <a:endParaRPr sz="1100"/>
          </a:p>
          <a:p>
            <a:pPr marL="457200" marR="0" lvl="0" indent="-228600" algn="l" rtl="0">
              <a:lnSpc>
                <a:spcPct val="100000"/>
              </a:lnSpc>
              <a:spcBef>
                <a:spcPts val="0"/>
              </a:spcBef>
              <a:spcAft>
                <a:spcPts val="0"/>
              </a:spcAft>
              <a:buClr>
                <a:srgbClr val="000000"/>
              </a:buClr>
              <a:buSzPts val="1100"/>
              <a:buChar char="●"/>
            </a:pPr>
            <a:r>
              <a:rPr lang="de-DE" sz="1100"/>
              <a:t>Gemeinsam mit den TN wird erörtert, was ChatGPT ist, wobei zunächst der Fokus auf der Nutzeranwendung mit einem Chatbot-Interface liegt.</a:t>
            </a:r>
            <a:endParaRPr/>
          </a:p>
          <a:p>
            <a:pPr marL="22860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1ba76b1f8e_3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g31ba76b1f8e_3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b="1">
                <a:solidFill>
                  <a:schemeClr val="dk1"/>
                </a:solidFill>
              </a:rPr>
              <a:t>Challenge 2 – Dialog: Was ist ChatGPT?</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lvl="0" indent="-228600" algn="l" rtl="0">
              <a:lnSpc>
                <a:spcPct val="100000"/>
              </a:lnSpc>
              <a:spcBef>
                <a:spcPts val="0"/>
              </a:spcBef>
              <a:spcAft>
                <a:spcPts val="0"/>
              </a:spcAft>
              <a:buSzPts val="1100"/>
              <a:buNone/>
            </a:pPr>
            <a:r>
              <a:rPr lang="de-DE" sz="1100"/>
              <a:t>Gemeinsam mit den TN wird das Chatbot-Interface durchgegangen, um ein gemeinsames Verständnis zu schaffen</a:t>
            </a:r>
            <a:endParaRPr/>
          </a:p>
          <a:p>
            <a:pPr marL="914400" marR="0" lvl="1" indent="-228600" algn="l" rtl="0">
              <a:lnSpc>
                <a:spcPct val="100000"/>
              </a:lnSpc>
              <a:spcBef>
                <a:spcPts val="0"/>
              </a:spcBef>
              <a:spcAft>
                <a:spcPts val="0"/>
              </a:spcAft>
              <a:buClr>
                <a:srgbClr val="000000"/>
              </a:buClr>
              <a:buSzPts val="1100"/>
              <a:buChar char="●"/>
            </a:pPr>
            <a:r>
              <a:rPr lang="de-DE" sz="1100"/>
              <a:t>Eingabe #Prompt</a:t>
            </a:r>
            <a:endParaRPr/>
          </a:p>
          <a:p>
            <a:pPr marL="914400" marR="0" lvl="1" indent="-228600" algn="l" rtl="0">
              <a:lnSpc>
                <a:spcPct val="100000"/>
              </a:lnSpc>
              <a:spcBef>
                <a:spcPts val="0"/>
              </a:spcBef>
              <a:spcAft>
                <a:spcPts val="0"/>
              </a:spcAft>
              <a:buClr>
                <a:srgbClr val="000000"/>
              </a:buClr>
              <a:buSzPts val="1100"/>
              <a:buChar char="●"/>
            </a:pPr>
            <a:r>
              <a:rPr lang="de-DE" sz="1100"/>
              <a:t>Ausgabe 🡪 generierter Text</a:t>
            </a:r>
            <a:endParaRPr/>
          </a:p>
          <a:p>
            <a:pPr marL="685800" marR="0" lvl="1" indent="0" algn="l" rtl="0">
              <a:lnSpc>
                <a:spcPct val="100000"/>
              </a:lnSpc>
              <a:spcBef>
                <a:spcPts val="0"/>
              </a:spcBef>
              <a:spcAft>
                <a:spcPts val="0"/>
              </a:spcAft>
              <a:buClr>
                <a:srgbClr val="000000"/>
              </a:buClr>
              <a:buSzPts val="1100"/>
              <a:buFont typeface="Arial"/>
              <a:buNone/>
            </a:pPr>
            <a:endParaRPr sz="1100"/>
          </a:p>
          <a:p>
            <a:pPr marL="457200" marR="0" lvl="0" indent="-228600" algn="l" rtl="0">
              <a:lnSpc>
                <a:spcPct val="100000"/>
              </a:lnSpc>
              <a:spcBef>
                <a:spcPts val="0"/>
              </a:spcBef>
              <a:spcAft>
                <a:spcPts val="0"/>
              </a:spcAft>
              <a:buClr>
                <a:srgbClr val="000000"/>
              </a:buClr>
              <a:buSzPts val="1100"/>
              <a:buChar char="●"/>
            </a:pPr>
            <a:r>
              <a:rPr lang="de-DE" sz="1100"/>
              <a:t>Anschließend wird die Frage aufgeworfen: </a:t>
            </a:r>
            <a:endParaRPr/>
          </a:p>
          <a:p>
            <a:pPr marL="914400" marR="0" lvl="1" indent="-228600" algn="l" rtl="0">
              <a:lnSpc>
                <a:spcPct val="100000"/>
              </a:lnSpc>
              <a:spcBef>
                <a:spcPts val="0"/>
              </a:spcBef>
              <a:spcAft>
                <a:spcPts val="0"/>
              </a:spcAft>
              <a:buClr>
                <a:srgbClr val="000000"/>
              </a:buClr>
              <a:buSzPts val="1100"/>
              <a:buChar char="●"/>
            </a:pPr>
            <a:r>
              <a:rPr lang="de-DE" sz="1100" i="1"/>
              <a:t>Aber wie funktioniert es genau? </a:t>
            </a:r>
            <a:endParaRPr/>
          </a:p>
          <a:p>
            <a:pPr marL="914400" marR="0" lvl="1" indent="-228600" algn="l" rtl="0">
              <a:lnSpc>
                <a:spcPct val="100000"/>
              </a:lnSpc>
              <a:spcBef>
                <a:spcPts val="0"/>
              </a:spcBef>
              <a:spcAft>
                <a:spcPts val="0"/>
              </a:spcAft>
              <a:buClr>
                <a:srgbClr val="000000"/>
              </a:buClr>
              <a:buSzPts val="1100"/>
              <a:buChar char="●"/>
            </a:pPr>
            <a:r>
              <a:rPr lang="de-DE" sz="1100" i="1"/>
              <a:t>Wie kann es Antworten und Texte generieren?</a:t>
            </a:r>
            <a:endParaRPr/>
          </a:p>
          <a:p>
            <a:pPr marL="685800" marR="0" lvl="1" indent="0" algn="l" rtl="0">
              <a:lnSpc>
                <a:spcPct val="100000"/>
              </a:lnSpc>
              <a:spcBef>
                <a:spcPts val="0"/>
              </a:spcBef>
              <a:spcAft>
                <a:spcPts val="0"/>
              </a:spcAft>
              <a:buClr>
                <a:srgbClr val="000000"/>
              </a:buClr>
              <a:buSzPts val="1100"/>
              <a:buFont typeface="Arial"/>
              <a:buNone/>
            </a:pPr>
            <a:endParaRPr sz="1100" b="1" i="1"/>
          </a:p>
          <a:p>
            <a:pPr marL="400050" marR="0" lvl="0" indent="-171450" algn="l" rtl="0">
              <a:lnSpc>
                <a:spcPct val="100000"/>
              </a:lnSpc>
              <a:spcBef>
                <a:spcPts val="0"/>
              </a:spcBef>
              <a:spcAft>
                <a:spcPts val="0"/>
              </a:spcAft>
              <a:buClr>
                <a:srgbClr val="000000"/>
              </a:buClr>
              <a:buSzPts val="1100"/>
              <a:buChar char="?"/>
            </a:pPr>
            <a:r>
              <a:rPr lang="de-DE" sz="1100" b="1"/>
              <a:t>M leitet Reflexion mit TN an, dass das Interface nur ein Teil von GPT ist und dahinter ein großes Sprachmodell steht (welches man als Nutzer:in nicht sieht)</a:t>
            </a:r>
            <a:endParaRPr b="1"/>
          </a:p>
          <a:p>
            <a:pPr marL="457200" marR="0" lvl="0" indent="0" algn="l" rtl="0">
              <a:lnSpc>
                <a:spcPct val="100000"/>
              </a:lnSpc>
              <a:spcBef>
                <a:spcPts val="0"/>
              </a:spcBef>
              <a:spcAft>
                <a:spcPts val="0"/>
              </a:spcAft>
              <a:buNone/>
            </a:pPr>
            <a:r>
              <a:rPr lang="de-DE" b="1"/>
              <a:t>→ mangelnde Transparenz</a:t>
            </a:r>
            <a:r>
              <a:rPr lang="de-DE" sz="1100" b="1"/>
              <a:t> </a:t>
            </a:r>
            <a:endParaRPr sz="1100" b="1"/>
          </a:p>
          <a:p>
            <a:pPr marL="0" marR="0" lvl="0" indent="0" algn="l" rtl="0">
              <a:lnSpc>
                <a:spcPct val="100000"/>
              </a:lnSpc>
              <a:spcBef>
                <a:spcPts val="0"/>
              </a:spcBef>
              <a:spcAft>
                <a:spcPts val="0"/>
              </a:spcAft>
              <a:buNone/>
            </a:pPr>
            <a:r>
              <a:rPr lang="de-DE"/>
              <a:t>→ für die Klärung von den Begriffen “Chatbot - KI-Textgenerator - Sprachmodell” gibt die nächste Folie einen Überblick</a:t>
            </a:r>
            <a:endParaRPr/>
          </a:p>
          <a:p>
            <a:pPr marL="228600" marR="0" lvl="0" indent="0" algn="l" rtl="0">
              <a:lnSpc>
                <a:spcPct val="100000"/>
              </a:lnSpc>
              <a:spcBef>
                <a:spcPts val="0"/>
              </a:spcBef>
              <a:spcAft>
                <a:spcPts val="0"/>
              </a:spcAft>
              <a:buClr>
                <a:srgbClr val="000000"/>
              </a:buClr>
              <a:buSzPts val="1100"/>
              <a:buFont typeface="Noto Sans Symbols"/>
              <a:buNone/>
            </a:pPr>
            <a:endParaRPr sz="1100"/>
          </a:p>
          <a:p>
            <a:pPr marL="228600" marR="0" lvl="0" indent="0" algn="l" rtl="0">
              <a:lnSpc>
                <a:spcPct val="100000"/>
              </a:lnSpc>
              <a:spcBef>
                <a:spcPts val="0"/>
              </a:spcBef>
              <a:spcAft>
                <a:spcPts val="0"/>
              </a:spcAft>
              <a:buClr>
                <a:srgbClr val="000000"/>
              </a:buClr>
              <a:buSzPts val="1100"/>
              <a:buFont typeface="Arial"/>
              <a:buNone/>
            </a:pPr>
            <a:endParaRPr/>
          </a:p>
          <a:p>
            <a:pPr marL="228600" marR="0" lvl="0" indent="0" algn="l" rtl="0">
              <a:lnSpc>
                <a:spcPct val="100000"/>
              </a:lnSpc>
              <a:spcBef>
                <a:spcPts val="0"/>
              </a:spcBef>
              <a:spcAft>
                <a:spcPts val="0"/>
              </a:spcAft>
              <a:buClr>
                <a:srgbClr val="000000"/>
              </a:buClr>
              <a:buSzPts val="1100"/>
              <a:buFont typeface="Arial"/>
              <a:buNone/>
            </a:pPr>
            <a:endParaRPr sz="1100" b="1"/>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3407ad1903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g33407ad1903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b="1">
                <a:solidFill>
                  <a:schemeClr val="dk1"/>
                </a:solidFill>
              </a:rPr>
              <a:t>Challenge 2 – </a:t>
            </a:r>
            <a:r>
              <a:rPr lang="de-DE">
                <a:solidFill>
                  <a:schemeClr val="dk1"/>
                </a:solidFill>
              </a:rPr>
              <a:t>Chatbot vs. KI-Textgenerator vs. Sprachmodell</a:t>
            </a:r>
            <a:endParaRPr>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Damit die Teilnehmenden ein einheitliches Verständnis von den drei Begriffen haben, sollten diese kurz erläutert werden</a:t>
            </a:r>
            <a:endParaRPr>
              <a:solidFill>
                <a:schemeClr val="dk1"/>
              </a:solidFill>
            </a:endParaRPr>
          </a:p>
          <a:p>
            <a:pPr marL="0" lvl="0" indent="0" algn="l" rtl="0">
              <a:lnSpc>
                <a:spcPct val="100000"/>
              </a:lnSpc>
              <a:spcBef>
                <a:spcPts val="0"/>
              </a:spcBef>
              <a:spcAft>
                <a:spcPts val="0"/>
              </a:spcAft>
              <a:buNone/>
            </a:pP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Chatbot:</a:t>
            </a:r>
            <a:r>
              <a:rPr lang="de-DE">
                <a:solidFill>
                  <a:schemeClr val="dk1"/>
                </a:solidFill>
              </a:rPr>
              <a:t> Anwendung, um mit einer Benutzer:in zu interagieren; dieser kann KI enthalten, es gibt aber auch regelbasierte Chatbots (ohne KI), die auf vordefinierte Regeln und Daten zugreifen, um Informationen bereitzustellen</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KI-Textgenerator:</a:t>
            </a:r>
            <a:r>
              <a:rPr lang="de-DE">
                <a:solidFill>
                  <a:schemeClr val="dk1"/>
                </a:solidFill>
              </a:rPr>
              <a:t> ein Chatbot “mit KI”, KI-Textgenerator, nutzt ein Sprachmodell, um Texte zu erstellen, d.h. auf Eingaben zu reagieren und Inhalte zu generieren</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Sprachmodell:</a:t>
            </a:r>
            <a:r>
              <a:rPr lang="de-DE">
                <a:solidFill>
                  <a:schemeClr val="dk1"/>
                </a:solidFill>
              </a:rPr>
              <a:t> die zugrunde liegende Technologie, die die Muster der Sprache erlernt</a:t>
            </a:r>
            <a:endParaRPr>
              <a:solidFill>
                <a:schemeClr val="dk1"/>
              </a:solidFill>
            </a:endParaRPr>
          </a:p>
          <a:p>
            <a:pPr marL="0" marR="0" lvl="0" indent="0" algn="l" rtl="0">
              <a:lnSpc>
                <a:spcPct val="100000"/>
              </a:lnSpc>
              <a:spcBef>
                <a:spcPts val="0"/>
              </a:spcBef>
              <a:spcAft>
                <a:spcPts val="0"/>
              </a:spcAft>
              <a:buNone/>
            </a:pPr>
            <a:endParaRPr b="1"/>
          </a:p>
          <a:p>
            <a:pPr marL="228600" marR="0" lvl="0" indent="0" algn="l" rtl="0">
              <a:lnSpc>
                <a:spcPct val="100000"/>
              </a:lnSpc>
              <a:spcBef>
                <a:spcPts val="0"/>
              </a:spcBef>
              <a:spcAft>
                <a:spcPts val="0"/>
              </a:spcAft>
              <a:buClr>
                <a:srgbClr val="000000"/>
              </a:buClr>
              <a:buSzPts val="1100"/>
              <a:buFont typeface="Noto Sans Symbols"/>
              <a:buNone/>
            </a:pPr>
            <a:endParaRPr/>
          </a:p>
          <a:p>
            <a:pPr marL="457200" marR="0" lvl="0" indent="-228600" algn="l" rtl="0">
              <a:lnSpc>
                <a:spcPct val="100000"/>
              </a:lnSpc>
              <a:spcBef>
                <a:spcPts val="0"/>
              </a:spcBef>
              <a:spcAft>
                <a:spcPts val="0"/>
              </a:spcAft>
              <a:buClr>
                <a:srgbClr val="000000"/>
              </a:buClr>
              <a:buSzPts val="1100"/>
              <a:buFont typeface="Arial"/>
              <a:buChar char="●"/>
            </a:pPr>
            <a:r>
              <a:rPr lang="de-DE" b="1"/>
              <a:t>Überleitung: </a:t>
            </a:r>
            <a:r>
              <a:rPr lang="de-DE"/>
              <a:t>TN lernen später ein Tool kennen, das ihnen einen Blick hinter die Kulissen ermöglicht und sie besser nachvollziehen lässt, wie ein Sprachmodell menschenähnliche Texte generieren kann.</a:t>
            </a:r>
            <a:endParaRPr/>
          </a:p>
          <a:p>
            <a:pPr marL="228600" marR="0" lvl="0" indent="0" algn="l" rtl="0">
              <a:lnSpc>
                <a:spcPct val="100000"/>
              </a:lnSpc>
              <a:spcBef>
                <a:spcPts val="0"/>
              </a:spcBef>
              <a:spcAft>
                <a:spcPts val="0"/>
              </a:spcAft>
              <a:buClr>
                <a:srgbClr val="000000"/>
              </a:buClr>
              <a:buSzPts val="1100"/>
              <a:buFont typeface="Arial"/>
              <a:buNone/>
            </a:pPr>
            <a:r>
              <a:rPr lang="de-DE"/>
              <a:t>🡪 </a:t>
            </a:r>
            <a:r>
              <a:rPr lang="de-DE" b="1"/>
              <a:t>Wichtig: </a:t>
            </a:r>
            <a:r>
              <a:rPr lang="de-DE"/>
              <a:t>Erwartungsmanagement! Soekia soll keine Alternative zu ChatGPT darstellen, sondern den Teilnehmenden zeigen, was im Hintergrund läuft</a:t>
            </a:r>
            <a:endParaRPr/>
          </a:p>
          <a:p>
            <a:pPr marL="0" marR="0" lvl="0" indent="0" algn="l" rtl="0">
              <a:lnSpc>
                <a:spcPct val="100000"/>
              </a:lnSpc>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4c4bdc8e15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g34c4bdc8e15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b="1">
                <a:solidFill>
                  <a:schemeClr val="dk1"/>
                </a:solidFill>
              </a:rPr>
              <a:t>Challenge 2 – Mini-Spiel “Nächstes Wort, bitte!” (Schritt 1)</a:t>
            </a:r>
            <a:endParaRPr b="1">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Zeit: 15 min </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marR="0" lvl="0" indent="-298450" algn="l" rtl="0">
              <a:lnSpc>
                <a:spcPct val="100000"/>
              </a:lnSpc>
              <a:spcBef>
                <a:spcPts val="0"/>
              </a:spcBef>
              <a:spcAft>
                <a:spcPts val="0"/>
              </a:spcAft>
              <a:buSzPts val="1100"/>
              <a:buChar char="●"/>
            </a:pPr>
            <a:r>
              <a:rPr lang="de-DE" b="1">
                <a:solidFill>
                  <a:schemeClr val="dk1"/>
                </a:solidFill>
              </a:rPr>
              <a:t>Ziel: Diese Challenge soll den Jugendlichen näher bringen, wie ein Sprachmodell wie ChatGPT Texte generieren kann → </a:t>
            </a:r>
            <a:r>
              <a:rPr lang="de-DE">
                <a:solidFill>
                  <a:schemeClr val="dk1"/>
                </a:solidFill>
              </a:rPr>
              <a:t>Es berechnet, </a:t>
            </a:r>
            <a:r>
              <a:rPr lang="de-DE" b="1">
                <a:solidFill>
                  <a:schemeClr val="dk1"/>
                </a:solidFill>
              </a:rPr>
              <a:t>welches Wort mit der höchsten Wahrscheinlichkeit als Nächstes kommen könnte</a:t>
            </a:r>
            <a:r>
              <a:rPr lang="de-DE">
                <a:solidFill>
                  <a:schemeClr val="dk1"/>
                </a:solidFill>
              </a:rPr>
              <a:t> – auf Basis riesiger Datenmengen. Das Spiel simuliert vereinfacht dieses Prinzip → Sprachmodelle sind keine „Denker“, sondern reine Statistikmaschinen</a:t>
            </a:r>
            <a:endParaRPr>
              <a:solidFill>
                <a:schemeClr val="dk1"/>
              </a:solidFill>
            </a:endParaRPr>
          </a:p>
          <a:p>
            <a:pPr marL="457200" marR="0" lvl="0" indent="0" algn="l" rtl="0">
              <a:lnSpc>
                <a:spcPct val="100000"/>
              </a:lnSpc>
              <a:spcBef>
                <a:spcPts val="0"/>
              </a:spcBef>
              <a:spcAft>
                <a:spcPts val="0"/>
              </a:spcAft>
              <a:buNone/>
            </a:pPr>
            <a:endParaRPr>
              <a:solidFill>
                <a:schemeClr val="dk1"/>
              </a:solidFill>
            </a:endParaRPr>
          </a:p>
          <a:p>
            <a:pPr marL="457200" marR="0" lvl="0" indent="-298450" algn="l" rtl="0">
              <a:lnSpc>
                <a:spcPct val="100000"/>
              </a:lnSpc>
              <a:spcBef>
                <a:spcPts val="0"/>
              </a:spcBef>
              <a:spcAft>
                <a:spcPts val="0"/>
              </a:spcAft>
              <a:buSzPts val="1100"/>
              <a:buChar char="●"/>
            </a:pPr>
            <a:r>
              <a:rPr lang="de-DE" b="1">
                <a:solidFill>
                  <a:schemeClr val="dk1"/>
                </a:solidFill>
              </a:rPr>
              <a:t>Material: </a:t>
            </a:r>
            <a:r>
              <a:rPr lang="de-DE">
                <a:solidFill>
                  <a:schemeClr val="dk1"/>
                </a:solidFill>
              </a:rPr>
              <a:t>1</a:t>
            </a:r>
            <a:r>
              <a:rPr lang="de-DE" b="1">
                <a:solidFill>
                  <a:schemeClr val="dk1"/>
                </a:solidFill>
              </a:rPr>
              <a:t> </a:t>
            </a:r>
            <a:r>
              <a:rPr lang="de-DE">
                <a:solidFill>
                  <a:schemeClr val="dk1"/>
                </a:solidFill>
              </a:rPr>
              <a:t>Spielkarten-Set pro Gruppe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Vorderseite:</a:t>
            </a:r>
            <a:r>
              <a:rPr lang="de-DE">
                <a:solidFill>
                  <a:schemeClr val="dk1"/>
                </a:solidFill>
              </a:rPr>
              <a:t> Ein Wort (z. B. Subjekt, Verb, Objekt, Adjektiv etc.)</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Rückseite:</a:t>
            </a:r>
            <a:r>
              <a:rPr lang="de-DE">
                <a:solidFill>
                  <a:schemeClr val="dk1"/>
                </a:solidFill>
              </a:rPr>
              <a:t> 3 mögliche nächste Wörter mit zugehöriger Wahrscheinlichkeit (z. B. "Warum → können (42 %), ist (22 %), sind (18 %)")</a:t>
            </a:r>
            <a:endParaRPr>
              <a:solidFill>
                <a:schemeClr val="dk1"/>
              </a:solidFill>
            </a:endParaRPr>
          </a:p>
          <a:p>
            <a:pPr marL="457200" lvl="0" indent="-298450" algn="l" rtl="0">
              <a:spcBef>
                <a:spcPts val="0"/>
              </a:spcBef>
              <a:spcAft>
                <a:spcPts val="0"/>
              </a:spcAft>
              <a:buSzPts val="1100"/>
              <a:buChar char="●"/>
            </a:pPr>
            <a:r>
              <a:rPr lang="de-DE" b="1">
                <a:solidFill>
                  <a:schemeClr val="dk1"/>
                </a:solidFill>
              </a:rPr>
              <a:t>Schritt 1: Sprachgefühl statt Statistik - eigene, lustige Sätze bauen</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Die Jugendlichen sollen zunächst </a:t>
            </a:r>
            <a:r>
              <a:rPr lang="de-DE" b="1">
                <a:solidFill>
                  <a:schemeClr val="dk1"/>
                </a:solidFill>
              </a:rPr>
              <a:t>ohne auf die Rückseiten zu schauen eigene Sätze bilden</a:t>
            </a:r>
            <a:r>
              <a:rPr lang="de-DE">
                <a:solidFill>
                  <a:schemeClr val="dk1"/>
                </a:solidFill>
              </a:rPr>
              <a:t> – aus den Wörtern, wie sie ihnen sinnvoll oder witzig erscheinen.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dabei sollen</a:t>
            </a:r>
            <a:r>
              <a:rPr lang="de-DE" b="1">
                <a:solidFill>
                  <a:schemeClr val="dk1"/>
                </a:solidFill>
              </a:rPr>
              <a:t> </a:t>
            </a:r>
            <a:r>
              <a:rPr lang="de-DE" b="1"/>
              <a:t>eigene Ideen im Fokus</a:t>
            </a:r>
            <a:r>
              <a:rPr lang="de-DE"/>
              <a:t> stehen, nicht was “typisch” oder wahrscheinlich ist</a:t>
            </a:r>
            <a:endParaRPr/>
          </a:p>
          <a:p>
            <a:pPr marL="914400" lvl="1" indent="-298450" algn="l" rtl="0">
              <a:spcBef>
                <a:spcPts val="0"/>
              </a:spcBef>
              <a:spcAft>
                <a:spcPts val="0"/>
              </a:spcAft>
              <a:buClr>
                <a:schemeClr val="dk1"/>
              </a:buClr>
              <a:buSzPts val="1100"/>
              <a:buChar char="○"/>
            </a:pPr>
            <a:r>
              <a:rPr lang="de-DE"/>
              <a:t>Moderator kann Jugendliche ermutigen, zu Unsinn in Hinsicht auf Sprachspielereien und </a:t>
            </a:r>
            <a:r>
              <a:rPr lang="de-DE" b="1"/>
              <a:t>“Quatsch mit Niveau”</a:t>
            </a:r>
            <a:endParaRPr b="1"/>
          </a:p>
          <a:p>
            <a:pPr marL="914400" marR="0" lvl="1" indent="-298450" algn="l" rtl="0">
              <a:lnSpc>
                <a:spcPct val="100000"/>
              </a:lnSpc>
              <a:spcBef>
                <a:spcPts val="0"/>
              </a:spcBef>
              <a:spcAft>
                <a:spcPts val="0"/>
              </a:spcAft>
              <a:buSzPts val="1100"/>
              <a:buChar char="○"/>
            </a:pPr>
            <a:r>
              <a:rPr lang="de-DE" b="1"/>
              <a:t>Im Anschluss soll jede Gruppe einen oder mehrere Sätze vorlesen</a:t>
            </a:r>
            <a:endParaRPr b="1"/>
          </a:p>
          <a:p>
            <a:pPr marL="228600" marR="0" lvl="0" indent="0" algn="l" rtl="0">
              <a:lnSpc>
                <a:spcPct val="100000"/>
              </a:lnSpc>
              <a:spcBef>
                <a:spcPts val="0"/>
              </a:spcBef>
              <a:spcAft>
                <a:spcPts val="0"/>
              </a:spcAft>
              <a:buClr>
                <a:srgbClr val="000000"/>
              </a:buClr>
              <a:buSzPts val="1100"/>
              <a:buFont typeface="Arial"/>
              <a:buNone/>
            </a:pPr>
            <a:endParaRPr b="1"/>
          </a:p>
          <a:p>
            <a:pPr marL="228600" marR="0" lvl="0" indent="0" algn="l" rtl="0">
              <a:lnSpc>
                <a:spcPct val="100000"/>
              </a:lnSpc>
              <a:spcBef>
                <a:spcPts val="0"/>
              </a:spcBef>
              <a:spcAft>
                <a:spcPts val="0"/>
              </a:spcAft>
              <a:buClr>
                <a:srgbClr val="000000"/>
              </a:buClr>
              <a:buSzPts val="1100"/>
              <a:buFont typeface="Arial"/>
              <a:buNone/>
            </a:pPr>
            <a:endParaRPr b="1"/>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6278049ef9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36278049ef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zur Überleitung in Schritt 2</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Teil der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Schritt 1: 841</a:t>
            </a:r>
            <a:endParaRPr sz="1200" b="1">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34c4bdc8e15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8" name="Google Shape;368;g34c4bdc8e15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Mini-Spiel “Nächstes Wort, bitte!” (Schritt 2)</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15 min</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lvl="0" indent="-298450" algn="l" rtl="0">
              <a:spcBef>
                <a:spcPts val="0"/>
              </a:spcBef>
              <a:spcAft>
                <a:spcPts val="0"/>
              </a:spcAft>
              <a:buSzPts val="1100"/>
              <a:buChar char="●"/>
            </a:pPr>
            <a:r>
              <a:rPr lang="de-DE" b="1">
                <a:solidFill>
                  <a:schemeClr val="dk1"/>
                </a:solidFill>
              </a:rPr>
              <a:t>Ziel: Diese Challenge soll den Jugendlichen näher bringen, wie ein Sprachmodell wie ChatGPT Texte generieren kann → </a:t>
            </a:r>
            <a:r>
              <a:rPr lang="de-DE">
                <a:solidFill>
                  <a:schemeClr val="dk1"/>
                </a:solidFill>
              </a:rPr>
              <a:t>Es berechnet, </a:t>
            </a:r>
            <a:r>
              <a:rPr lang="de-DE" b="1">
                <a:solidFill>
                  <a:schemeClr val="dk1"/>
                </a:solidFill>
              </a:rPr>
              <a:t>welches Wort mit der höchsten Wahrscheinlichkeit als Nächstes kommen könnte</a:t>
            </a:r>
            <a:r>
              <a:rPr lang="de-DE">
                <a:solidFill>
                  <a:schemeClr val="dk1"/>
                </a:solidFill>
              </a:rPr>
              <a:t> – auf Basis riesiger Datenmengen. Das Spiel simuliert vereinfacht dieses Prinzip → Sprachmodelle sind keine „Denker“, sondern reine Statistikmaschinen</a:t>
            </a:r>
            <a:endParaRPr>
              <a:solidFill>
                <a:schemeClr val="dk1"/>
              </a:solidFill>
            </a:endParaRPr>
          </a:p>
          <a:p>
            <a:pPr marL="0" marR="0" lvl="0" indent="0" algn="l" rtl="0">
              <a:lnSpc>
                <a:spcPct val="100000"/>
              </a:lnSpc>
              <a:spcBef>
                <a:spcPts val="0"/>
              </a:spcBef>
              <a:spcAft>
                <a:spcPts val="0"/>
              </a:spcAft>
              <a:buNone/>
            </a:pPr>
            <a:endParaRPr>
              <a:solidFill>
                <a:schemeClr val="dk1"/>
              </a:solidFill>
            </a:endParaRPr>
          </a:p>
          <a:p>
            <a:pPr marL="0" marR="0" lvl="0" indent="0" algn="l" rtl="0">
              <a:lnSpc>
                <a:spcPct val="100000"/>
              </a:lnSpc>
              <a:spcBef>
                <a:spcPts val="0"/>
              </a:spcBef>
              <a:spcAft>
                <a:spcPts val="0"/>
              </a:spcAft>
              <a:buNone/>
            </a:pPr>
            <a:r>
              <a:rPr lang="de-DE" b="1">
                <a:solidFill>
                  <a:schemeClr val="dk1"/>
                </a:solidFill>
              </a:rPr>
              <a:t>Schritt 2: Satzbau wie ein Sprachmodell</a:t>
            </a:r>
            <a:endParaRPr b="1">
              <a:solidFill>
                <a:schemeClr val="dk1"/>
              </a:solidFill>
            </a:endParaRPr>
          </a:p>
          <a:p>
            <a:pPr marL="0" marR="0" lvl="0" indent="0" algn="l" rtl="0">
              <a:lnSpc>
                <a:spcPct val="100000"/>
              </a:lnSpc>
              <a:spcBef>
                <a:spcPts val="0"/>
              </a:spcBef>
              <a:spcAft>
                <a:spcPts val="0"/>
              </a:spcAft>
              <a:buNone/>
            </a:pPr>
            <a:endParaRPr/>
          </a:p>
          <a:p>
            <a:pPr marL="457200" marR="0" lvl="0" indent="-298450" algn="l" rtl="0">
              <a:lnSpc>
                <a:spcPct val="100000"/>
              </a:lnSpc>
              <a:spcBef>
                <a:spcPts val="0"/>
              </a:spcBef>
              <a:spcAft>
                <a:spcPts val="0"/>
              </a:spcAft>
              <a:buSzPts val="1100"/>
              <a:buChar char="●"/>
            </a:pPr>
            <a:r>
              <a:rPr lang="de-DE"/>
              <a:t>Jetzt können Jugendliche die </a:t>
            </a:r>
            <a:r>
              <a:rPr lang="de-DE" b="1"/>
              <a:t>Karten umdrehen</a:t>
            </a:r>
            <a:r>
              <a:rPr lang="de-DE"/>
              <a:t> und 1-2 Sätze so aneinanderreihen, wie ein Sprachmodell sie generieren würde</a:t>
            </a:r>
            <a:endParaRPr/>
          </a:p>
          <a:p>
            <a:pPr marL="914400" marR="0" lvl="1" indent="-298450" algn="l" rtl="0">
              <a:lnSpc>
                <a:spcPct val="100000"/>
              </a:lnSpc>
              <a:spcBef>
                <a:spcPts val="0"/>
              </a:spcBef>
              <a:spcAft>
                <a:spcPts val="0"/>
              </a:spcAft>
              <a:buSzPts val="1100"/>
              <a:buChar char="○"/>
            </a:pPr>
            <a:r>
              <a:rPr lang="de-DE" b="1">
                <a:solidFill>
                  <a:schemeClr val="dk1"/>
                </a:solidFill>
              </a:rPr>
              <a:t>Jede Gruppe wählt eine Farbfamilie</a:t>
            </a:r>
            <a:r>
              <a:rPr lang="de-DE">
                <a:solidFill>
                  <a:schemeClr val="dk1"/>
                </a:solidFill>
              </a:rPr>
              <a:t> (jede steht für einen Satzstrang bzw. Witzthema)</a:t>
            </a:r>
            <a:endParaRPr>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Mit dem </a:t>
            </a:r>
            <a:r>
              <a:rPr lang="de-DE" b="1">
                <a:solidFill>
                  <a:schemeClr val="dk1"/>
                </a:solidFill>
              </a:rPr>
              <a:t>Startwort beginnen</a:t>
            </a:r>
            <a:r>
              <a:rPr lang="de-DE">
                <a:solidFill>
                  <a:schemeClr val="dk1"/>
                </a:solidFill>
              </a:rPr>
              <a:t>, das durch eine “1” neben dem Farbpunkt gekennzeichnet ist </a:t>
            </a:r>
            <a:endParaRPr>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Das wahrscheinlichste nächste Wort auswählen und weiter machen</a:t>
            </a:r>
            <a:endParaRPr>
              <a:solidFill>
                <a:schemeClr val="dk1"/>
              </a:solidFill>
            </a:endParaRPr>
          </a:p>
          <a:p>
            <a:pPr marL="0" marR="0" lvl="0" indent="0" algn="l" rtl="0">
              <a:lnSpc>
                <a:spcPct val="100000"/>
              </a:lnSpc>
              <a:spcBef>
                <a:spcPts val="0"/>
              </a:spcBef>
              <a:spcAft>
                <a:spcPts val="0"/>
              </a:spcAft>
              <a:buNone/>
            </a:pPr>
            <a:endParaRPr>
              <a:solidFill>
                <a:schemeClr val="dk1"/>
              </a:solidFill>
            </a:endParaRPr>
          </a:p>
          <a:p>
            <a:pPr marL="228600" marR="0" lvl="0" indent="0" algn="l" rtl="0">
              <a:lnSpc>
                <a:spcPct val="100000"/>
              </a:lnSpc>
              <a:spcBef>
                <a:spcPts val="0"/>
              </a:spcBef>
              <a:spcAft>
                <a:spcPts val="0"/>
              </a:spcAft>
              <a:buClr>
                <a:srgbClr val="000000"/>
              </a:buClr>
              <a:buSzPts val="1100"/>
              <a:buFont typeface="Arial"/>
              <a:buNone/>
            </a:pPr>
            <a:endParaRPr b="1"/>
          </a:p>
          <a:p>
            <a:pPr marL="228600" marR="0" lvl="0" indent="0" algn="l" rtl="0">
              <a:lnSpc>
                <a:spcPct val="100000"/>
              </a:lnSpc>
              <a:spcBef>
                <a:spcPts val="0"/>
              </a:spcBef>
              <a:spcAft>
                <a:spcPts val="0"/>
              </a:spcAft>
              <a:buClr>
                <a:srgbClr val="000000"/>
              </a:buClr>
              <a:buSzPts val="1100"/>
              <a:buFont typeface="Arial"/>
              <a:buNone/>
            </a:pPr>
            <a:endParaRPr b="1"/>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4c4bdc8e15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3" name="Google Shape;383;g34c4bdc8e15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Mini-Spiel “Nächstes Wort, bitte!” Reflexion</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10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Diese Challenge soll den Jugendlichen näher bringen, wie ein Sprachmodell wie ChatGPT Texte generieren kann → </a:t>
            </a:r>
            <a:r>
              <a:rPr lang="de-DE">
                <a:solidFill>
                  <a:schemeClr val="dk1"/>
                </a:solidFill>
              </a:rPr>
              <a:t>Es berechnet, </a:t>
            </a:r>
            <a:r>
              <a:rPr lang="de-DE" b="1">
                <a:solidFill>
                  <a:schemeClr val="dk1"/>
                </a:solidFill>
              </a:rPr>
              <a:t>welches Wort mit der höchsten Wahrscheinlichkeit als Nächstes kommen könnte</a:t>
            </a:r>
            <a:r>
              <a:rPr lang="de-DE">
                <a:solidFill>
                  <a:schemeClr val="dk1"/>
                </a:solidFill>
              </a:rPr>
              <a:t> – auf Basis riesiger Datenmengen. Das Spiel simuliert dieses Prinzip → Sprachmodelle sind keine „Denker“, sondern reine Statistikmaschinen</a:t>
            </a:r>
            <a:endParaRPr>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Was bedeuten die Prozentzahlen neben den Wörtern eigentlich?</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Die Prozentzahl zeigt, wie oft dieses Wort in ähnlichem Zusammenhang in den Trainingsdaten auf das vorherige Wort gefolgt ist. Je höher der Wert, desto „typischer“ ist die Wortverbindung.</a:t>
            </a:r>
            <a:endParaRPr>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Woher kommen die Prozentzahlen überhaupt?</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Sie stammen aus einem Witz-Datensatz, der als Grundlage zusammengestellt wurde. Ein echtes KI-System wie ChatGPT nutzt Milliarden Sätze, um diese Wahrscheinlichkeiten zu berechnen – hier simulieren wir das im Kleinen.</a:t>
            </a:r>
            <a:endParaRPr>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Wie unterscheiden sich eure Sätze von denen der KI?</a:t>
            </a:r>
            <a:endParaRPr b="1">
              <a:solidFill>
                <a:schemeClr val="dk1"/>
              </a:solidFill>
            </a:endParaRPr>
          </a:p>
          <a:p>
            <a:pPr marL="914400" lvl="0" indent="-298450" algn="l" rtl="0">
              <a:spcBef>
                <a:spcPts val="0"/>
              </a:spcBef>
              <a:spcAft>
                <a:spcPts val="0"/>
              </a:spcAft>
              <a:buClr>
                <a:schemeClr val="dk1"/>
              </a:buClr>
              <a:buSzPts val="1100"/>
              <a:buChar char="●"/>
            </a:pPr>
            <a:r>
              <a:rPr lang="de-DE">
                <a:solidFill>
                  <a:schemeClr val="dk1"/>
                </a:solidFill>
              </a:rPr>
              <a:t>Text KI folgt nur dem Prinzip der Wahrscheinlichkeit – sie „wählt“ das, was statistisch am häufigsten als nächstes Wort folgt</a:t>
            </a:r>
            <a:endParaRPr>
              <a:solidFill>
                <a:schemeClr val="dk1"/>
              </a:solidFill>
            </a:endParaRPr>
          </a:p>
          <a:p>
            <a:pPr marL="914400" lvl="0" indent="-298450" algn="l" rtl="0">
              <a:spcBef>
                <a:spcPts val="0"/>
              </a:spcBef>
              <a:spcAft>
                <a:spcPts val="0"/>
              </a:spcAft>
              <a:buClr>
                <a:schemeClr val="dk1"/>
              </a:buClr>
              <a:buSzPts val="1100"/>
              <a:buChar char="●"/>
            </a:pPr>
            <a:r>
              <a:rPr lang="de-DE">
                <a:solidFill>
                  <a:schemeClr val="dk1"/>
                </a:solidFill>
              </a:rPr>
              <a:t>Menschliche Sprache ist viel variabler und absichtsgesteuert, nicht rein berechnet.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Was sagt das über die “Intelligenz” von KI-Systemen aus?</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KI wirkt manchmal intelligent, </a:t>
            </a:r>
            <a:r>
              <a:rPr lang="de-DE" b="1">
                <a:solidFill>
                  <a:schemeClr val="dk1"/>
                </a:solidFill>
              </a:rPr>
              <a:t>aber sie versteht Text nicht</a:t>
            </a:r>
            <a:r>
              <a:rPr lang="de-DE">
                <a:solidFill>
                  <a:schemeClr val="dk1"/>
                </a:solidFill>
              </a:rPr>
              <a:t> im menschlichen Sinn.</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Sie analysiert große Datenmengen und berechnet, welches Wort am wahrscheinlichsten folgt → dieses Prinzip wird auch im nächsten Schritt nochmal verdeutlicht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Wo seht ihr die Stärken und Grenzen dieses Ansatzes?</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Stärken: </a:t>
            </a:r>
            <a:r>
              <a:rPr lang="de-DE">
                <a:solidFill>
                  <a:schemeClr val="dk1"/>
                </a:solidFill>
              </a:rPr>
              <a:t>KI kann gut lesbare, grammatikalisch richtige Texte generieren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Grenzen: </a:t>
            </a:r>
            <a:r>
              <a:rPr lang="de-DE">
                <a:solidFill>
                  <a:schemeClr val="dk1"/>
                </a:solidFill>
              </a:rPr>
              <a:t>Text-KI kann Unsinn schreiben, der trotzdem überzeugend klingt; erkennt keine Wahrheit – es kennt nur statistische Muster.</a:t>
            </a:r>
            <a:endParaRPr>
              <a:solidFill>
                <a:schemeClr val="dk1"/>
              </a:solidFill>
            </a:endParaRPr>
          </a:p>
          <a:p>
            <a:pPr marL="0" lvl="0" indent="0" algn="l" rtl="0">
              <a:spcBef>
                <a:spcPts val="1200"/>
              </a:spcBef>
              <a:spcAft>
                <a:spcPts val="0"/>
              </a:spcAft>
              <a:buNone/>
            </a:pPr>
            <a:endParaRPr>
              <a:solidFill>
                <a:schemeClr val="dk1"/>
              </a:solidFill>
            </a:endParaRPr>
          </a:p>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2: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Google Shape;128;p2: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129" name="Google Shape;129;p2: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49a7e7363a_4_4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49a7e7363a_4_4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 Teil 2</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Teil 2 frei.</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Teil 1: 463</a:t>
            </a:r>
            <a:endParaRPr sz="1200" b="1">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31ba76b1f8e_3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5" name="Google Shape;415;g31ba76b1f8e_3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SzPts val="1100"/>
              <a:buNone/>
            </a:pPr>
            <a:r>
              <a:rPr lang="de-DE" b="1">
                <a:solidFill>
                  <a:schemeClr val="dk1"/>
                </a:solidFill>
              </a:rPr>
              <a:t>Challenge 2 – Kann Soekia die Witze vervollständigen?</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5 min</a:t>
            </a: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457200" marR="0" lvl="0" indent="-228600" algn="l" rtl="0">
              <a:lnSpc>
                <a:spcPct val="100000"/>
              </a:lnSpc>
              <a:spcBef>
                <a:spcPts val="0"/>
              </a:spcBef>
              <a:spcAft>
                <a:spcPts val="0"/>
              </a:spcAft>
              <a:buClr>
                <a:srgbClr val="000000"/>
              </a:buClr>
              <a:buSzPts val="1100"/>
              <a:buFont typeface="Arial"/>
              <a:buChar char="●"/>
            </a:pPr>
            <a:r>
              <a:rPr lang="de-DE" sz="1100" b="1"/>
              <a:t>Ziel: </a:t>
            </a:r>
            <a:r>
              <a:rPr lang="de-DE">
                <a:solidFill>
                  <a:schemeClr val="dk1"/>
                </a:solidFill>
              </a:rPr>
              <a:t>TN sollen verstehen, woher die Wahrscheinlichkeiten kommen und welchen Einfluss Trainingsdaten auf den Output eines Text-KI-Systems haben</a:t>
            </a:r>
            <a:endParaRPr>
              <a:solidFill>
                <a:schemeClr val="dk1"/>
              </a:solidFill>
            </a:endParaRPr>
          </a:p>
          <a:p>
            <a:pPr marL="457200" marR="0" lvl="0" indent="0" algn="l" rtl="0">
              <a:lnSpc>
                <a:spcPct val="100000"/>
              </a:lnSpc>
              <a:spcBef>
                <a:spcPts val="0"/>
              </a:spcBef>
              <a:spcAft>
                <a:spcPts val="0"/>
              </a:spcAft>
              <a:buNone/>
            </a:pPr>
            <a:endParaRPr>
              <a:solidFill>
                <a:schemeClr val="dk1"/>
              </a:solidFill>
            </a:endParaRPr>
          </a:p>
          <a:p>
            <a:pPr marL="457200" marR="0" lvl="0" indent="-228600" algn="l" rtl="0">
              <a:lnSpc>
                <a:spcPct val="100000"/>
              </a:lnSpc>
              <a:spcBef>
                <a:spcPts val="0"/>
              </a:spcBef>
              <a:spcAft>
                <a:spcPts val="0"/>
              </a:spcAft>
              <a:buClr>
                <a:srgbClr val="000000"/>
              </a:buClr>
              <a:buSzPts val="1100"/>
              <a:buChar char="●"/>
            </a:pPr>
            <a:r>
              <a:rPr lang="de-DE" b="1"/>
              <a:t>Einführung:</a:t>
            </a:r>
            <a:r>
              <a:rPr lang="de-DE"/>
              <a:t> Moderator gibt kurze Einführung ins Tools Soekia GPT* (→ soll Funktionsweise eines Text-KI-Sytems veranschaulichen)</a:t>
            </a:r>
            <a:endParaRPr/>
          </a:p>
          <a:p>
            <a:pPr marL="457200" marR="0" lvl="0" indent="-228600" algn="l" rtl="0">
              <a:lnSpc>
                <a:spcPct val="100000"/>
              </a:lnSpc>
              <a:spcBef>
                <a:spcPts val="0"/>
              </a:spcBef>
              <a:spcAft>
                <a:spcPts val="0"/>
              </a:spcAft>
              <a:buClr>
                <a:srgbClr val="000000"/>
              </a:buClr>
              <a:buSzPts val="1100"/>
              <a:buChar char="●"/>
            </a:pPr>
            <a:r>
              <a:rPr lang="de-DE" b="1"/>
              <a:t>Anwendung: </a:t>
            </a:r>
            <a:endParaRPr b="1"/>
          </a:p>
          <a:p>
            <a:pPr marL="914400" marR="0" lvl="1" indent="-298450" algn="l" rtl="0">
              <a:lnSpc>
                <a:spcPct val="100000"/>
              </a:lnSpc>
              <a:spcBef>
                <a:spcPts val="0"/>
              </a:spcBef>
              <a:spcAft>
                <a:spcPts val="0"/>
              </a:spcAft>
              <a:buClr>
                <a:srgbClr val="000000"/>
              </a:buClr>
              <a:buSzPts val="1100"/>
              <a:buChar char="○"/>
            </a:pPr>
            <a:r>
              <a:rPr lang="de-DE"/>
              <a:t>TN öffnen das Tool über die Online Umgebung</a:t>
            </a:r>
            <a:endParaRPr/>
          </a:p>
          <a:p>
            <a:pPr marL="914400" lvl="1" indent="-298450" algn="l" rtl="0">
              <a:spcBef>
                <a:spcPts val="0"/>
              </a:spcBef>
              <a:spcAft>
                <a:spcPts val="0"/>
              </a:spcAft>
              <a:buSzPts val="1100"/>
              <a:buChar char="○"/>
            </a:pPr>
            <a:r>
              <a:rPr lang="de-DE">
                <a:solidFill>
                  <a:schemeClr val="dk1"/>
                </a:solidFill>
              </a:rPr>
              <a:t>Die vorbereitete Datei </a:t>
            </a:r>
            <a:r>
              <a:rPr lang="de-DE" b="1">
                <a:solidFill>
                  <a:schemeClr val="dk1"/>
                </a:solidFill>
              </a:rPr>
              <a:t>„Challenge 2_SoekiaGPT“</a:t>
            </a:r>
            <a:r>
              <a:rPr lang="de-DE">
                <a:solidFill>
                  <a:schemeClr val="dk1"/>
                </a:solidFill>
              </a:rPr>
              <a:t> (liegt im Teilnehmerordner) enthält eine Witz-Sammlung</a:t>
            </a:r>
            <a:endParaRPr>
              <a:solidFill>
                <a:schemeClr val="dk1"/>
              </a:solidFill>
            </a:endParaRPr>
          </a:p>
          <a:p>
            <a:pPr marL="914400" lvl="1" indent="-298450" algn="l" rtl="0">
              <a:spcBef>
                <a:spcPts val="0"/>
              </a:spcBef>
              <a:spcAft>
                <a:spcPts val="0"/>
              </a:spcAft>
              <a:buSzPts val="1100"/>
              <a:buChar char="○"/>
            </a:pPr>
            <a:r>
              <a:rPr lang="de-DE">
                <a:solidFill>
                  <a:schemeClr val="dk1"/>
                </a:solidFill>
              </a:rPr>
              <a:t>Diese Datei kann direkt in Soekia hochgeladen werden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(weiter auf nächster Folie)</a:t>
            </a:r>
            <a:endParaRPr>
              <a:solidFill>
                <a:schemeClr val="dk1"/>
              </a:solidFill>
            </a:endParaRPr>
          </a:p>
          <a:p>
            <a:pPr marL="0" marR="0" lvl="0" indent="0" algn="l" rtl="0">
              <a:lnSpc>
                <a:spcPct val="100000"/>
              </a:lnSpc>
              <a:spcBef>
                <a:spcPts val="0"/>
              </a:spcBef>
              <a:spcAft>
                <a:spcPts val="0"/>
              </a:spcAft>
              <a:buClr>
                <a:srgbClr val="000000"/>
              </a:buClr>
              <a:buSzPts val="1100"/>
              <a:buFont typeface="Arial"/>
              <a:buNone/>
            </a:pPr>
            <a:endParaRPr/>
          </a:p>
          <a:p>
            <a:pPr marL="457200" marR="0" lvl="0" indent="-298450" algn="l" rtl="0">
              <a:lnSpc>
                <a:spcPct val="100000"/>
              </a:lnSpc>
              <a:spcBef>
                <a:spcPts val="0"/>
              </a:spcBef>
              <a:spcAft>
                <a:spcPts val="0"/>
              </a:spcAft>
              <a:buSzPts val="1100"/>
              <a:buChar char="●"/>
            </a:pPr>
            <a:r>
              <a:rPr lang="de-DE" b="1"/>
              <a:t>*Erkläuterung: Soekia GPT</a:t>
            </a:r>
            <a:endParaRPr b="1"/>
          </a:p>
          <a:p>
            <a:pPr marL="914400" marR="0" lvl="1" indent="-298450" algn="l" rtl="0">
              <a:lnSpc>
                <a:spcPct val="100000"/>
              </a:lnSpc>
              <a:spcBef>
                <a:spcPts val="0"/>
              </a:spcBef>
              <a:spcAft>
                <a:spcPts val="0"/>
              </a:spcAft>
              <a:buSzPts val="1100"/>
              <a:buChar char="○"/>
            </a:pPr>
            <a:r>
              <a:rPr lang="de-DE"/>
              <a:t>Browserbasiertes Lern-Tool</a:t>
            </a:r>
            <a:endParaRPr/>
          </a:p>
          <a:p>
            <a:pPr marL="914400" marR="0" lvl="1" indent="-298450" algn="l" rtl="0">
              <a:lnSpc>
                <a:spcPct val="100000"/>
              </a:lnSpc>
              <a:spcBef>
                <a:spcPts val="0"/>
              </a:spcBef>
              <a:spcAft>
                <a:spcPts val="0"/>
              </a:spcAft>
              <a:buSzPts val="1100"/>
              <a:buChar char="○"/>
            </a:pPr>
            <a:r>
              <a:rPr lang="de-DE"/>
              <a:t>Erlaubt Lernenden interaktiv die Funktionsweise statistischer Sprachmodelle anhand kleiner Dokumentenkollektionen praxisnah zu vermitteln</a:t>
            </a:r>
            <a:endParaRPr/>
          </a:p>
          <a:p>
            <a:pPr marL="914400" marR="0" lvl="1" indent="-298450" algn="l" rtl="0">
              <a:lnSpc>
                <a:spcPct val="100000"/>
              </a:lnSpc>
              <a:spcBef>
                <a:spcPts val="0"/>
              </a:spcBef>
              <a:spcAft>
                <a:spcPts val="0"/>
              </a:spcAft>
              <a:buSzPts val="1100"/>
              <a:buChar char="○"/>
            </a:pPr>
            <a:r>
              <a:rPr lang="de-DE"/>
              <a:t>Es visualisiert, wie N-Gramme gebildet und Wahrscheinlichkeiten berechnet werden, sodass Lernende Schritt für Schritt nachvollziehen können, wie ein Modell wie ChatGPT Wortfolgen «weiterdenkt» bzw. berechnet</a:t>
            </a:r>
            <a:endParaRPr/>
          </a:p>
          <a:p>
            <a:pPr marL="0" marR="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31ba76b1f8e_3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6" name="Google Shape;436;g31ba76b1f8e_3_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Kann Soekia die Witze vervollständigen?</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Ziel: </a:t>
            </a:r>
            <a:r>
              <a:rPr lang="de-DE">
                <a:solidFill>
                  <a:schemeClr val="dk1"/>
                </a:solidFill>
              </a:rPr>
              <a:t>TN sollen verstehen, woher die Wahrscheinlichkeiten kommen und welchen Einfluss Trainingsdaten auf den Output eines Text-KI-Systems haben</a:t>
            </a:r>
            <a:endParaRPr b="1"/>
          </a:p>
          <a:p>
            <a:pPr marL="228600" marR="0" lvl="0" indent="0" algn="l" rtl="0">
              <a:lnSpc>
                <a:spcPct val="100000"/>
              </a:lnSpc>
              <a:spcBef>
                <a:spcPts val="0"/>
              </a:spcBef>
              <a:spcAft>
                <a:spcPts val="0"/>
              </a:spcAft>
              <a:buClr>
                <a:srgbClr val="000000"/>
              </a:buClr>
              <a:buSzPts val="1100"/>
              <a:buFont typeface="Arial"/>
              <a:buNone/>
            </a:pPr>
            <a:endParaRPr sz="1100" b="1"/>
          </a:p>
          <a:p>
            <a:pPr marL="457200" lvl="0" indent="-298450" algn="l" rtl="0">
              <a:spcBef>
                <a:spcPts val="0"/>
              </a:spcBef>
              <a:spcAft>
                <a:spcPts val="0"/>
              </a:spcAft>
              <a:buClr>
                <a:schemeClr val="dk1"/>
              </a:buClr>
              <a:buSzPts val="1100"/>
              <a:buChar char="●"/>
            </a:pPr>
            <a:r>
              <a:rPr lang="de-DE" b="1">
                <a:solidFill>
                  <a:schemeClr val="dk1"/>
                </a:solidFill>
              </a:rPr>
              <a:t>Anwendung (2):</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Anschließend geben TN den Anfang eines oder mehrere Witze ein und lassen Soekia diese </a:t>
            </a:r>
            <a:r>
              <a:rPr lang="de-DE" b="1">
                <a:solidFill>
                  <a:schemeClr val="dk1"/>
                </a:solidFill>
              </a:rPr>
              <a:t>automatisch vervollständigen</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TN beobachten, wie gut Soekia die Witze vervollständigen kann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(weiter auf nächster Folie)</a:t>
            </a:r>
            <a:endParaRPr>
              <a:solidFill>
                <a:schemeClr val="dk1"/>
              </a:solidFill>
            </a:endParaRPr>
          </a:p>
          <a:p>
            <a:pPr marL="457200" marR="0" lvl="0" indent="0" algn="l" rtl="0">
              <a:lnSpc>
                <a:spcPct val="100000"/>
              </a:lnSpc>
              <a:spcBef>
                <a:spcPts val="0"/>
              </a:spcBef>
              <a:spcAft>
                <a:spcPts val="0"/>
              </a:spcAft>
              <a:buNone/>
            </a:pPr>
            <a:endParaRPr sz="11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31ba76b1f8e_3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g31ba76b1f8e_3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Kann Soekia die Witze vervollständigen?</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Ziel: </a:t>
            </a:r>
            <a:r>
              <a:rPr lang="de-DE">
                <a:solidFill>
                  <a:schemeClr val="dk1"/>
                </a:solidFill>
              </a:rPr>
              <a:t>TN sollen verstehen, woher die Wahrscheinlichkeiten kommen und welchen Einfluss Trainingsdaten auf den Output eines Text-KI-Systems haben</a:t>
            </a:r>
            <a:endParaRPr b="1"/>
          </a:p>
          <a:p>
            <a:pPr marL="457200" marR="0" lvl="0" indent="-158750" algn="l" rtl="0">
              <a:lnSpc>
                <a:spcPct val="100000"/>
              </a:lnSpc>
              <a:spcBef>
                <a:spcPts val="0"/>
              </a:spcBef>
              <a:spcAft>
                <a:spcPts val="0"/>
              </a:spcAft>
              <a:buClr>
                <a:srgbClr val="000000"/>
              </a:buClr>
              <a:buSzPts val="1100"/>
              <a:buFont typeface="Arial"/>
              <a:buNone/>
            </a:pPr>
            <a:endParaRPr sz="1100"/>
          </a:p>
          <a:p>
            <a:pPr marL="457200" lvl="0" indent="-298450" algn="l" rtl="0">
              <a:spcBef>
                <a:spcPts val="0"/>
              </a:spcBef>
              <a:spcAft>
                <a:spcPts val="0"/>
              </a:spcAft>
              <a:buSzPts val="1100"/>
              <a:buChar char="●"/>
            </a:pPr>
            <a:r>
              <a:rPr lang="de-DE" b="1">
                <a:solidFill>
                  <a:schemeClr val="dk1"/>
                </a:solidFill>
              </a:rPr>
              <a:t>Beobachtung:</a:t>
            </a:r>
            <a:r>
              <a:rPr lang="de-DE">
                <a:solidFill>
                  <a:schemeClr val="dk1"/>
                </a:solidFill>
              </a:rPr>
              <a:t> Soekia kann alle Witze gut vervollständige, bis auf einen “Warum können Bienen so gut rechnen? Weil sie immer summen!”)</a:t>
            </a:r>
            <a:endParaRPr/>
          </a:p>
          <a:p>
            <a:pPr marL="457200" marR="0" lvl="0" indent="-158750" algn="l" rtl="0">
              <a:lnSpc>
                <a:spcPct val="100000"/>
              </a:lnSpc>
              <a:spcBef>
                <a:spcPts val="0"/>
              </a:spcBef>
              <a:spcAft>
                <a:spcPts val="0"/>
              </a:spcAft>
              <a:buClr>
                <a:srgbClr val="000000"/>
              </a:buClr>
              <a:buSzPts val="1100"/>
              <a:buFont typeface="Arial"/>
              <a:buNone/>
            </a:pPr>
            <a:endParaRPr sz="1100"/>
          </a:p>
          <a:p>
            <a:pPr marL="457200" marR="0" lvl="0" indent="-228600" algn="l" rtl="0">
              <a:lnSpc>
                <a:spcPct val="100000"/>
              </a:lnSpc>
              <a:spcBef>
                <a:spcPts val="0"/>
              </a:spcBef>
              <a:spcAft>
                <a:spcPts val="0"/>
              </a:spcAft>
              <a:buClr>
                <a:srgbClr val="000000"/>
              </a:buClr>
              <a:buSzPts val="1100"/>
              <a:buChar char="●"/>
            </a:pPr>
            <a:r>
              <a:rPr lang="de-DE"/>
              <a:t>TN reflektieren das Erlebte und Moderator gibt Impulse durch Reflexionsfragen</a:t>
            </a:r>
            <a:endParaRPr sz="1100"/>
          </a:p>
          <a:p>
            <a:pPr marL="914400" marR="0" lvl="1" indent="-228600" algn="l" rtl="0">
              <a:lnSpc>
                <a:spcPct val="100000"/>
              </a:lnSpc>
              <a:spcBef>
                <a:spcPts val="0"/>
              </a:spcBef>
              <a:spcAft>
                <a:spcPts val="0"/>
              </a:spcAft>
              <a:buClr>
                <a:srgbClr val="000000"/>
              </a:buClr>
              <a:buSzPts val="1100"/>
              <a:buChar char="●"/>
            </a:pPr>
            <a:r>
              <a:rPr lang="de-DE"/>
              <a:t>Wie gut hat Soekia die Witze vervollständigt?</a:t>
            </a:r>
            <a:endParaRPr/>
          </a:p>
          <a:p>
            <a:pPr marL="914400" marR="0" lvl="1" indent="-228600" algn="l" rtl="0">
              <a:lnSpc>
                <a:spcPct val="100000"/>
              </a:lnSpc>
              <a:spcBef>
                <a:spcPts val="0"/>
              </a:spcBef>
              <a:spcAft>
                <a:spcPts val="0"/>
              </a:spcAft>
              <a:buClr>
                <a:srgbClr val="000000"/>
              </a:buClr>
              <a:buSzPts val="1100"/>
              <a:buChar char="●"/>
            </a:pPr>
            <a:r>
              <a:rPr lang="de-DE"/>
              <a:t>Woher wusste das Sprachmodell, wie die Sätze enden?</a:t>
            </a:r>
            <a:endParaRPr/>
          </a:p>
          <a:p>
            <a:pPr marL="914400" marR="0" lvl="1" indent="-228600" algn="l" rtl="0">
              <a:lnSpc>
                <a:spcPct val="100000"/>
              </a:lnSpc>
              <a:spcBef>
                <a:spcPts val="0"/>
              </a:spcBef>
              <a:spcAft>
                <a:spcPts val="0"/>
              </a:spcAft>
              <a:buClr>
                <a:srgbClr val="000000"/>
              </a:buClr>
              <a:buSzPts val="1100"/>
              <a:buChar char="●"/>
            </a:pPr>
            <a:r>
              <a:rPr lang="de-DE"/>
              <a:t>Hat es auch einmal nicht funktioniert?</a:t>
            </a:r>
            <a:endParaRPr/>
          </a:p>
          <a:p>
            <a:pPr marL="914400" marR="0" lvl="1" indent="-228600" algn="l" rtl="0">
              <a:lnSpc>
                <a:spcPct val="100000"/>
              </a:lnSpc>
              <a:spcBef>
                <a:spcPts val="0"/>
              </a:spcBef>
              <a:spcAft>
                <a:spcPts val="0"/>
              </a:spcAft>
              <a:buClr>
                <a:srgbClr val="000000"/>
              </a:buClr>
              <a:buSzPts val="1100"/>
              <a:buChar char="●"/>
            </a:pPr>
            <a:r>
              <a:rPr lang="de-DE"/>
              <a:t>Was müsste man tun, damit Soekia auch den letzten Witz vervollständigen kann?</a:t>
            </a:r>
            <a:endParaRPr/>
          </a:p>
          <a:p>
            <a:pPr marL="914400" marR="0" lvl="1" indent="-158750" algn="l" rtl="0">
              <a:lnSpc>
                <a:spcPct val="100000"/>
              </a:lnSpc>
              <a:spcBef>
                <a:spcPts val="0"/>
              </a:spcBef>
              <a:spcAft>
                <a:spcPts val="0"/>
              </a:spcAft>
              <a:buClr>
                <a:srgbClr val="000000"/>
              </a:buClr>
              <a:buSzPts val="1100"/>
              <a:buFont typeface="Arial"/>
              <a:buNone/>
            </a:pPr>
            <a:endParaRPr sz="1100"/>
          </a:p>
          <a:p>
            <a:pPr marL="228600" marR="0" lvl="0" indent="0" algn="l" rtl="0">
              <a:lnSpc>
                <a:spcPct val="100000"/>
              </a:lnSpc>
              <a:spcBef>
                <a:spcPts val="0"/>
              </a:spcBef>
              <a:spcAft>
                <a:spcPts val="0"/>
              </a:spcAft>
              <a:buClr>
                <a:srgbClr val="000000"/>
              </a:buClr>
              <a:buSzPts val="1100"/>
              <a:buFont typeface="Arial"/>
              <a:buNone/>
            </a:pPr>
            <a:endParaRPr sz="1100" b="1"/>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31ba76b1f8e_3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9" name="Google Shape;479;g31ba76b1f8e_3_1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Kann Soekia die Witze vervollständigen?</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marR="0" lvl="0" indent="-228600" algn="l" rtl="0">
              <a:lnSpc>
                <a:spcPct val="100000"/>
              </a:lnSpc>
              <a:spcBef>
                <a:spcPts val="0"/>
              </a:spcBef>
              <a:spcAft>
                <a:spcPts val="0"/>
              </a:spcAft>
              <a:buClr>
                <a:srgbClr val="000000"/>
              </a:buClr>
              <a:buSzPts val="1100"/>
              <a:buFont typeface="Arial"/>
              <a:buChar char="●"/>
            </a:pPr>
            <a:r>
              <a:rPr lang="de-DE" sz="1100" b="1"/>
              <a:t>Ziel: </a:t>
            </a:r>
            <a:r>
              <a:rPr lang="de-DE">
                <a:solidFill>
                  <a:schemeClr val="dk1"/>
                </a:solidFill>
              </a:rPr>
              <a:t>TN sollen verstehen, woher die Wahrscheinlichkeiten kommen und welchen Einfluss Trainingsdaten auf den Output eines Text-KI-Systems haben</a:t>
            </a:r>
            <a:endParaRPr/>
          </a:p>
          <a:p>
            <a:pPr marL="457200" marR="0" lvl="0" indent="-158750" algn="l" rtl="0">
              <a:lnSpc>
                <a:spcPct val="100000"/>
              </a:lnSpc>
              <a:spcBef>
                <a:spcPts val="0"/>
              </a:spcBef>
              <a:spcAft>
                <a:spcPts val="0"/>
              </a:spcAft>
              <a:buClr>
                <a:srgbClr val="000000"/>
              </a:buClr>
              <a:buSzPts val="1100"/>
              <a:buFont typeface="Arial"/>
              <a:buNone/>
            </a:pPr>
            <a:endParaRPr sz="1100"/>
          </a:p>
          <a:p>
            <a:pPr marL="457200" marR="0" lvl="0" indent="-228600" algn="l" rtl="0">
              <a:lnSpc>
                <a:spcPct val="100000"/>
              </a:lnSpc>
              <a:spcBef>
                <a:spcPts val="0"/>
              </a:spcBef>
              <a:spcAft>
                <a:spcPts val="0"/>
              </a:spcAft>
              <a:buClr>
                <a:srgbClr val="000000"/>
              </a:buClr>
              <a:buSzPts val="1100"/>
              <a:buChar char="●"/>
            </a:pPr>
            <a:r>
              <a:rPr lang="de-DE" b="1"/>
              <a:t>Anwendung (3):</a:t>
            </a:r>
            <a:endParaRPr b="1"/>
          </a:p>
          <a:p>
            <a:pPr marL="914400" marR="0" lvl="1" indent="-298450" algn="l" rtl="0">
              <a:lnSpc>
                <a:spcPct val="100000"/>
              </a:lnSpc>
              <a:spcBef>
                <a:spcPts val="0"/>
              </a:spcBef>
              <a:spcAft>
                <a:spcPts val="0"/>
              </a:spcAft>
              <a:buClr>
                <a:srgbClr val="000000"/>
              </a:buClr>
              <a:buSzPts val="1100"/>
              <a:buChar char="○"/>
            </a:pPr>
            <a:r>
              <a:rPr lang="de-DE"/>
              <a:t>TN ergänzen das Sprichwort zur Kollektion/dem Trainingsdatensatz und testen erneut, ob Soekia den Witz nun kennt und vervollständigen kann</a:t>
            </a:r>
            <a:endParaRPr sz="1100"/>
          </a:p>
          <a:p>
            <a:pPr marL="457200" marR="0" lvl="0" indent="-228600" algn="l" rtl="0">
              <a:lnSpc>
                <a:spcPct val="100000"/>
              </a:lnSpc>
              <a:spcBef>
                <a:spcPts val="0"/>
              </a:spcBef>
              <a:spcAft>
                <a:spcPts val="0"/>
              </a:spcAft>
              <a:buClr>
                <a:srgbClr val="000000"/>
              </a:buClr>
              <a:buSzPts val="1100"/>
              <a:buChar char="●"/>
            </a:pPr>
            <a:r>
              <a:rPr lang="de-DE" sz="1100" b="1"/>
              <a:t>Learning der TN:</a:t>
            </a:r>
            <a:r>
              <a:rPr lang="de-DE" sz="1100"/>
              <a:t> Soekia kann die Sprichwörter vervollständigen, die in der Kollektion/dem Trainingsdatensatz enthalten sind</a:t>
            </a:r>
            <a:endParaRPr/>
          </a:p>
          <a:p>
            <a:pPr marL="457200" marR="0" lvl="0" indent="-158750" algn="l" rtl="0">
              <a:lnSpc>
                <a:spcPct val="100000"/>
              </a:lnSpc>
              <a:spcBef>
                <a:spcPts val="0"/>
              </a:spcBef>
              <a:spcAft>
                <a:spcPts val="0"/>
              </a:spcAft>
              <a:buClr>
                <a:srgbClr val="000000"/>
              </a:buClr>
              <a:buSzPts val="1100"/>
              <a:buFont typeface="Arial"/>
              <a:buNone/>
            </a:pPr>
            <a:endParaRPr/>
          </a:p>
          <a:p>
            <a:pPr marL="228600" marR="0" lvl="0" indent="0" algn="l" rtl="0">
              <a:lnSpc>
                <a:spcPct val="100000"/>
              </a:lnSpc>
              <a:spcBef>
                <a:spcPts val="0"/>
              </a:spcBef>
              <a:spcAft>
                <a:spcPts val="0"/>
              </a:spcAft>
              <a:buClr>
                <a:srgbClr val="000000"/>
              </a:buClr>
              <a:buSzPts val="1100"/>
              <a:buFont typeface="Arial"/>
              <a:buNone/>
            </a:pPr>
            <a:r>
              <a:rPr lang="de-DE"/>
              <a:t>→ Teilnehmende haben in dieser Challenge erfahren, dass der generierte Text eines Sprachmodells stark abhängig von den Daten ist, mit dem es trainiert wurde und Texte auf Grundlage von Wahrscheinlichkeiten vom KI-System verfasst werden.</a:t>
            </a:r>
            <a:endParaRPr/>
          </a:p>
          <a:p>
            <a:pPr marL="228600" marR="0" lvl="0" indent="0" algn="l" rtl="0">
              <a:lnSpc>
                <a:spcPct val="100000"/>
              </a:lnSpc>
              <a:spcBef>
                <a:spcPts val="0"/>
              </a:spcBef>
              <a:spcAft>
                <a:spcPts val="0"/>
              </a:spcAft>
              <a:buClr>
                <a:srgbClr val="000000"/>
              </a:buClr>
              <a:buSzPts val="1100"/>
              <a:buFont typeface="Arial"/>
              <a:buNone/>
            </a:pPr>
            <a:r>
              <a:rPr lang="de-DE"/>
              <a:t>→ </a:t>
            </a:r>
            <a:r>
              <a:rPr lang="de-DE">
                <a:solidFill>
                  <a:schemeClr val="dk1"/>
                </a:solidFill>
              </a:rPr>
              <a:t>Das legt den Grundstein für die nächste Challenge (Challenge 3)</a:t>
            </a:r>
            <a:endParaRPr/>
          </a:p>
          <a:p>
            <a:pPr marL="228600" marR="0" lvl="0" indent="0" algn="l" rtl="0">
              <a:lnSpc>
                <a:spcPct val="100000"/>
              </a:lnSpc>
              <a:spcBef>
                <a:spcPts val="0"/>
              </a:spcBef>
              <a:spcAft>
                <a:spcPts val="0"/>
              </a:spcAft>
              <a:buClr>
                <a:srgbClr val="000000"/>
              </a:buClr>
              <a:buSzPts val="1100"/>
              <a:buFont typeface="Arial"/>
              <a:buNone/>
            </a:pPr>
            <a:endParaRPr sz="1100" b="1"/>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31bf45473a5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8" name="Google Shape;498;g31bf45473a5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Backup Folien: Wie Sprachmodelle funktionieren (Grundprinzip)</a:t>
            </a:r>
            <a:endParaRPr b="1">
              <a:solidFill>
                <a:schemeClr val="dk1"/>
              </a:solidFill>
            </a:endParaRPr>
          </a:p>
          <a:p>
            <a:pPr marL="457200" lvl="0" indent="-228600" algn="l" rtl="0">
              <a:spcBef>
                <a:spcPts val="0"/>
              </a:spcBef>
              <a:spcAft>
                <a:spcPts val="0"/>
              </a:spcAft>
              <a:buClr>
                <a:schemeClr val="dk1"/>
              </a:buClr>
              <a:buSzPts val="1100"/>
              <a:buFont typeface="Arial"/>
              <a:buNone/>
            </a:pPr>
            <a:endParaRPr b="1">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Visualisierung:</a:t>
            </a:r>
            <a:r>
              <a:rPr lang="de-DE">
                <a:solidFill>
                  <a:schemeClr val="dk1"/>
                </a:solidFill>
              </a:rPr>
              <a:t> N-Gramm-Zerlegung eines Textes</a:t>
            </a:r>
            <a:endParaRPr>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Erklärung:</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Sprachmodelle analysieren riesige Mengen an Text und merken sich: </a:t>
            </a:r>
            <a:r>
              <a:rPr lang="de-DE" i="1">
                <a:solidFill>
                  <a:schemeClr val="dk1"/>
                </a:solidFill>
              </a:rPr>
              <a:t>„Nach diesem Wort kommt häufig jenes.“</a:t>
            </a:r>
            <a:endParaRPr i="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Sie zerlegen Texte in kleine Bausteine (N-Gramme) und zählen, welche Wörter typischerweise danach folgen.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Auch große KI-Modelle wie ChatGPT basieren auf diesem Prinzip – nur dass sie die statistischen Zusammenhänge </a:t>
            </a:r>
            <a:r>
              <a:rPr lang="de-DE" b="1">
                <a:solidFill>
                  <a:schemeClr val="dk1"/>
                </a:solidFill>
              </a:rPr>
              <a:t>in neuronalen Netzen gespeichert</a:t>
            </a:r>
            <a:r>
              <a:rPr lang="de-DE">
                <a:solidFill>
                  <a:schemeClr val="dk1"/>
                </a:solidFill>
              </a:rPr>
              <a:t> haben; aber das Grundverständnis bleibt).</a:t>
            </a:r>
            <a:endParaRPr>
              <a:solidFill>
                <a:schemeClr val="dk1"/>
              </a:solidFill>
            </a:endParaRPr>
          </a:p>
          <a:p>
            <a:pPr marL="0" marR="0" lvl="0" indent="0" algn="l" rtl="0">
              <a:lnSpc>
                <a:spcPct val="100000"/>
              </a:lnSpc>
              <a:spcBef>
                <a:spcPts val="0"/>
              </a:spcBef>
              <a:spcAft>
                <a:spcPts val="0"/>
              </a:spcAft>
              <a:buNone/>
            </a:pPr>
            <a:endParaRPr>
              <a:solidFill>
                <a:schemeClr val="dk1"/>
              </a:solidFill>
            </a:endParaRPr>
          </a:p>
          <a:p>
            <a:pPr marL="0" marR="0" lvl="0" indent="0" algn="l" rtl="0">
              <a:lnSpc>
                <a:spcPct val="100000"/>
              </a:lnSpc>
              <a:spcBef>
                <a:spcPts val="0"/>
              </a:spcBef>
              <a:spcAft>
                <a:spcPts val="0"/>
              </a:spcAft>
              <a:buSzPts val="1100"/>
              <a:buNone/>
            </a:pPr>
            <a:r>
              <a:rPr lang="de-DE">
                <a:solidFill>
                  <a:schemeClr val="dk1"/>
                </a:solidFill>
              </a:rPr>
              <a:t>Bildquelle: Erklärvideo zu SoekiaGPT für Lehrpersonen (https://www.soekia.ch/GPT/SoekiaGPT-Video.mp4)</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31bf45473a5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3" name="Google Shape;513;g31bf45473a5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Backup Folien: Sprachmodell als Black Box</a:t>
            </a:r>
            <a:endParaRPr b="1">
              <a:solidFill>
                <a:schemeClr val="dk1"/>
              </a:solidFill>
            </a:endParaRPr>
          </a:p>
          <a:p>
            <a:pPr marL="457200" marR="0" lvl="0" indent="0" algn="l" rtl="0">
              <a:lnSpc>
                <a:spcPct val="100000"/>
              </a:lnSpc>
              <a:spcBef>
                <a:spcPts val="0"/>
              </a:spcBef>
              <a:spcAft>
                <a:spcPts val="0"/>
              </a:spcAft>
              <a:buSzPts val="1100"/>
              <a:buNone/>
            </a:pPr>
            <a:endParaRPr>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Visualisierung:</a:t>
            </a:r>
            <a:r>
              <a:rPr lang="de-DE">
                <a:solidFill>
                  <a:schemeClr val="dk1"/>
                </a:solidFill>
              </a:rPr>
              <a:t> Eingabe/Ausgabe-Prinzip eines Modells</a:t>
            </a:r>
            <a:endParaRPr>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Erklärung: </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Wir als Nutzer:innen sehen nur </a:t>
            </a:r>
            <a:r>
              <a:rPr lang="de-DE" b="1">
                <a:solidFill>
                  <a:schemeClr val="dk1"/>
                </a:solidFill>
              </a:rPr>
              <a:t>Eingabe (Prompt)</a:t>
            </a:r>
            <a:r>
              <a:rPr lang="de-DE">
                <a:solidFill>
                  <a:schemeClr val="dk1"/>
                </a:solidFill>
              </a:rPr>
              <a:t> und </a:t>
            </a:r>
            <a:r>
              <a:rPr lang="de-DE" b="1">
                <a:solidFill>
                  <a:schemeClr val="dk1"/>
                </a:solidFill>
              </a:rPr>
              <a:t>Ausgabe (Wortvorschläge)</a:t>
            </a:r>
            <a:r>
              <a:rPr lang="de-DE">
                <a:solidFill>
                  <a:schemeClr val="dk1"/>
                </a:solidFill>
              </a:rPr>
              <a:t> – wie das Modell genau rechnet, bleibt verborgen (= Black Box).</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Das Modell gibt zu jedem bekannten Wort eine </a:t>
            </a:r>
            <a:r>
              <a:rPr lang="de-DE" b="1">
                <a:solidFill>
                  <a:schemeClr val="dk1"/>
                </a:solidFill>
              </a:rPr>
              <a:t>Wahrscheinlichkeit aus</a:t>
            </a:r>
            <a:r>
              <a:rPr lang="de-DE">
                <a:solidFill>
                  <a:schemeClr val="dk1"/>
                </a:solidFill>
              </a:rPr>
              <a:t>: </a:t>
            </a:r>
            <a:r>
              <a:rPr lang="de-DE" i="1">
                <a:solidFill>
                  <a:schemeClr val="dk1"/>
                </a:solidFill>
              </a:rPr>
              <a:t>Wie gut passt dieses Wort als Nächstes?</a:t>
            </a:r>
            <a:endParaRPr i="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Diese Liste sieht der Nutzer nicht, aber das Modell nutzt sie, um die Ausgabe zu generieren.</a:t>
            </a:r>
            <a:endParaRPr>
              <a:solidFill>
                <a:schemeClr val="dk1"/>
              </a:solidFill>
            </a:endParaRPr>
          </a:p>
          <a:p>
            <a:pPr marL="0" marR="0" lvl="0" indent="0" algn="l" rtl="0">
              <a:lnSpc>
                <a:spcPct val="100000"/>
              </a:lnSpc>
              <a:spcBef>
                <a:spcPts val="0"/>
              </a:spcBef>
              <a:spcAft>
                <a:spcPts val="0"/>
              </a:spcAft>
              <a:buNone/>
            </a:pPr>
            <a:endParaRPr>
              <a:solidFill>
                <a:schemeClr val="dk1"/>
              </a:solidFill>
            </a:endParaRPr>
          </a:p>
          <a:p>
            <a:pPr marL="0" lvl="0" indent="0" algn="l" rtl="0">
              <a:spcBef>
                <a:spcPts val="0"/>
              </a:spcBef>
              <a:spcAft>
                <a:spcPts val="0"/>
              </a:spcAft>
              <a:buClr>
                <a:schemeClr val="dk1"/>
              </a:buClr>
              <a:buSzPts val="1100"/>
              <a:buFont typeface="Arial"/>
              <a:buNone/>
            </a:pPr>
            <a:r>
              <a:rPr lang="de-DE">
                <a:solidFill>
                  <a:schemeClr val="dk1"/>
                </a:solidFill>
              </a:rPr>
              <a:t>Bildquelle: Erklärvideo zu SoekiaGPT für Lehrpersonen (https://www.soekia.ch/GPT/SoekiaGPT-Video.mp4)</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31bf45473a5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8" name="Google Shape;528;g31bf45473a5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Backup Folien: Wortwahl nach Wahrscheinlichkeit + Zufall</a:t>
            </a:r>
            <a:endParaRPr b="1">
              <a:solidFill>
                <a:schemeClr val="dk1"/>
              </a:solidFill>
            </a:endParaRPr>
          </a:p>
          <a:p>
            <a:pPr marL="457200" lvl="0" indent="-228600" algn="l" rtl="0">
              <a:spcBef>
                <a:spcPts val="0"/>
              </a:spcBef>
              <a:spcAft>
                <a:spcPts val="0"/>
              </a:spcAft>
              <a:buNone/>
            </a:pPr>
            <a:endParaRPr b="1">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Visualisierung:</a:t>
            </a:r>
            <a:r>
              <a:rPr lang="de-DE">
                <a:solidFill>
                  <a:schemeClr val="dk1"/>
                </a:solidFill>
              </a:rPr>
              <a:t> Liste mit Wortvorschlägen, sortiert nach Wahrscheinlichkeit</a:t>
            </a:r>
            <a:endParaRPr>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Erklärung:</a:t>
            </a:r>
            <a:endParaRPr b="1">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Das KI-System wählt das Wort mit der </a:t>
            </a:r>
            <a:r>
              <a:rPr lang="de-DE" b="1">
                <a:solidFill>
                  <a:schemeClr val="dk1"/>
                </a:solidFill>
              </a:rPr>
              <a:t>höchsten Wahrscheinlichkeit</a:t>
            </a:r>
            <a:r>
              <a:rPr lang="de-DE">
                <a:solidFill>
                  <a:schemeClr val="dk1"/>
                </a:solidFill>
              </a:rPr>
              <a:t> – oder eines der nächstwahrscheinlichen.</a:t>
            </a:r>
            <a:endParaRPr>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Bei gleich hohen Wahrscheinlichkeiten kommt der </a:t>
            </a:r>
            <a:r>
              <a:rPr lang="de-DE" b="1">
                <a:solidFill>
                  <a:schemeClr val="dk1"/>
                </a:solidFill>
              </a:rPr>
              <a:t>Zufall ins Spiel</a:t>
            </a:r>
            <a:r>
              <a:rPr lang="de-DE">
                <a:solidFill>
                  <a:schemeClr val="dk1"/>
                </a:solidFill>
              </a:rPr>
              <a:t> → mehr Variabilität</a:t>
            </a:r>
            <a:endParaRPr>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Dieses Prinzip wird z. B. in Soekia durch den „Temperatur“-Wert gesteuert:</a:t>
            </a:r>
            <a:endParaRPr>
              <a:solidFill>
                <a:schemeClr val="dk1"/>
              </a:solidFill>
            </a:endParaRPr>
          </a:p>
          <a:p>
            <a:pPr marL="1371600" marR="0" lvl="2" indent="-298450" algn="l" rtl="0">
              <a:lnSpc>
                <a:spcPct val="100000"/>
              </a:lnSpc>
              <a:spcBef>
                <a:spcPts val="0"/>
              </a:spcBef>
              <a:spcAft>
                <a:spcPts val="0"/>
              </a:spcAft>
              <a:buClr>
                <a:schemeClr val="dk1"/>
              </a:buClr>
              <a:buSzPts val="1100"/>
              <a:buChar char="■"/>
            </a:pPr>
            <a:r>
              <a:rPr lang="de-DE" b="1">
                <a:solidFill>
                  <a:schemeClr val="dk1"/>
                </a:solidFill>
              </a:rPr>
              <a:t>Niedrig = sehr wahrscheinlichstes Wort,</a:t>
            </a:r>
            <a:endParaRPr b="1">
              <a:solidFill>
                <a:schemeClr val="dk1"/>
              </a:solidFill>
            </a:endParaRPr>
          </a:p>
          <a:p>
            <a:pPr marL="1371600" marR="0" lvl="2" indent="-298450" algn="l" rtl="0">
              <a:lnSpc>
                <a:spcPct val="100000"/>
              </a:lnSpc>
              <a:spcBef>
                <a:spcPts val="0"/>
              </a:spcBef>
              <a:spcAft>
                <a:spcPts val="0"/>
              </a:spcAft>
              <a:buClr>
                <a:schemeClr val="dk1"/>
              </a:buClr>
              <a:buSzPts val="1100"/>
              <a:buChar char="■"/>
            </a:pPr>
            <a:r>
              <a:rPr lang="de-DE" b="1">
                <a:solidFill>
                  <a:schemeClr val="dk1"/>
                </a:solidFill>
              </a:rPr>
              <a:t>Hoch = mehr Zufall, mehr Variation.</a:t>
            </a:r>
            <a:endParaRPr b="1">
              <a:solidFill>
                <a:schemeClr val="dk1"/>
              </a:solidFill>
            </a:endParaRPr>
          </a:p>
          <a:p>
            <a:pPr marL="0" marR="0" lvl="0" indent="0" algn="l" rtl="0">
              <a:lnSpc>
                <a:spcPct val="100000"/>
              </a:lnSpc>
              <a:spcBef>
                <a:spcPts val="0"/>
              </a:spcBef>
              <a:spcAft>
                <a:spcPts val="0"/>
              </a:spcAft>
              <a:buNone/>
            </a:pPr>
            <a:endParaRPr b="1">
              <a:solidFill>
                <a:schemeClr val="dk1"/>
              </a:solidFill>
            </a:endParaRPr>
          </a:p>
          <a:p>
            <a:pPr marL="0" lvl="0" indent="0" algn="l" rtl="0">
              <a:spcBef>
                <a:spcPts val="0"/>
              </a:spcBef>
              <a:spcAft>
                <a:spcPts val="0"/>
              </a:spcAft>
              <a:buClr>
                <a:schemeClr val="dk1"/>
              </a:buClr>
              <a:buSzPts val="1100"/>
              <a:buFont typeface="Arial"/>
              <a:buNone/>
            </a:pPr>
            <a:r>
              <a:rPr lang="de-DE">
                <a:solidFill>
                  <a:schemeClr val="dk1"/>
                </a:solidFill>
              </a:rPr>
              <a:t>Bildquelle: Erklärvideo zu SoekiaGPT für Lehrpersonen (https://www.soekia.ch/GPT/SoekiaGPT-Video.mp4)</a:t>
            </a:r>
            <a:endParaRPr b="1">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349a7e7363a_4_4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349a7e7363a_4_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2: 142</a:t>
            </a:r>
            <a:endParaRPr sz="1200" b="1">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32d731c891d_1_0: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g32d731c891d_1_0: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100"/>
              <a:buFont typeface="Arial"/>
              <a:buNone/>
            </a:pPr>
            <a:r>
              <a:rPr lang="de-DE" sz="1200" b="1">
                <a:solidFill>
                  <a:schemeClr val="dk1"/>
                </a:solidFill>
              </a:rPr>
              <a:t>Die Werkzeuge richtig einsetzen - Challenges verbinden</a:t>
            </a:r>
            <a:endParaRPr sz="1200" b="1">
              <a:solidFill>
                <a:schemeClr val="dk1"/>
              </a:solidFill>
            </a:endParaRPr>
          </a:p>
          <a:p>
            <a:pPr marL="457200" lvl="0" indent="-228600" algn="l" rtl="0">
              <a:spcBef>
                <a:spcPts val="0"/>
              </a:spcBef>
              <a:spcAft>
                <a:spcPts val="0"/>
              </a:spcAft>
              <a:buClr>
                <a:schemeClr val="dk1"/>
              </a:buClr>
              <a:buSzPts val="1100"/>
              <a:buFont typeface="Arial"/>
              <a:buNone/>
            </a:pPr>
            <a:endParaRPr sz="1200"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Moderator:in fasst zusammen, was die TN in der letzten Challenge gelernt haben und gibt einen Ausblick auf die nächste Challenge</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Learning: </a:t>
            </a:r>
            <a:r>
              <a:rPr lang="de-DE">
                <a:solidFill>
                  <a:schemeClr val="dk1"/>
                </a:solidFill>
              </a:rPr>
              <a:t>Wir haben gesehen, auf welcher Grundlage ein Sprachmodell Texte generieren kann und das diese Sprachmodelle kein menschliches Verständnis haben.</a:t>
            </a:r>
            <a:endParaRPr>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Ausblick: </a:t>
            </a:r>
            <a:r>
              <a:rPr lang="de-DE">
                <a:solidFill>
                  <a:schemeClr val="dk1"/>
                </a:solidFill>
              </a:rPr>
              <a:t>In der nächsten Challenge erfahren wir, was es braucht, um in der Lage zu sein, einen eigenen Chatbot bauen zu können und was wir dabei beachten müssen.</a:t>
            </a:r>
            <a:endParaRPr>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Fokus-Fragen (Challenge 3):</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Wie ist der Ablauf bei der Entwicklung eines Chatbots?</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Worauf muss ich achten, wenn ich einen Chatbot baue?</a:t>
            </a:r>
            <a:endParaRPr>
              <a:solidFill>
                <a:schemeClr val="dk1"/>
              </a:solidFill>
            </a:endParaRPr>
          </a:p>
          <a:p>
            <a:pPr marL="914400" lvl="0" indent="0" algn="l" rtl="0">
              <a:spcBef>
                <a:spcPts val="0"/>
              </a:spcBef>
              <a:spcAft>
                <a:spcPts val="0"/>
              </a:spcAft>
              <a:buNone/>
            </a:pPr>
            <a:endParaRPr b="1">
              <a:solidFill>
                <a:schemeClr val="dk1"/>
              </a:solidFill>
            </a:endParaRPr>
          </a:p>
        </p:txBody>
      </p:sp>
      <p:sp>
        <p:nvSpPr>
          <p:cNvPr id="558" name="Google Shape;558;g32d731c891d_1_0: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29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3:notes"/>
          <p:cNvSpPr txBox="1">
            <a:spLocks noGrp="1"/>
          </p:cNvSpPr>
          <p:nvPr>
            <p:ph type="body" idx="1"/>
          </p:nvPr>
        </p:nvSpPr>
        <p:spPr>
          <a:xfrm>
            <a:off x="685801"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360"/>
              </a:spcBef>
              <a:spcAft>
                <a:spcPts val="0"/>
              </a:spcAft>
              <a:buClr>
                <a:schemeClr val="dk1"/>
              </a:buClr>
              <a:buSzPts val="1400"/>
              <a:buFont typeface="Arial"/>
              <a:buNone/>
            </a:pPr>
            <a:r>
              <a:rPr lang="de-DE" b="1"/>
              <a:t>Onboarding - Übersicht über Challenges</a:t>
            </a:r>
            <a:endParaRPr/>
          </a:p>
          <a:p>
            <a:pPr marL="228600" lvl="0" indent="0" algn="l" rtl="0">
              <a:lnSpc>
                <a:spcPct val="100000"/>
              </a:lnSpc>
              <a:spcBef>
                <a:spcPts val="360"/>
              </a:spcBef>
              <a:spcAft>
                <a:spcPts val="0"/>
              </a:spcAft>
              <a:buClr>
                <a:schemeClr val="dk1"/>
              </a:buClr>
              <a:buSzPts val="1400"/>
              <a:buFont typeface="Arial"/>
              <a:buNone/>
            </a:pPr>
            <a:endParaRPr b="1"/>
          </a:p>
          <a:p>
            <a:pPr marL="457200" lvl="0" indent="-298450" algn="l" rtl="0">
              <a:lnSpc>
                <a:spcPct val="100000"/>
              </a:lnSpc>
              <a:spcBef>
                <a:spcPts val="360"/>
              </a:spcBef>
              <a:spcAft>
                <a:spcPts val="0"/>
              </a:spcAft>
              <a:buSzPts val="1100"/>
              <a:buChar char="●"/>
            </a:pPr>
            <a:r>
              <a:rPr lang="de-DE"/>
              <a:t>TN werden begrüßt und es wird ihnen das heutige Thema und die einzelnen Challenges vorgestellt</a:t>
            </a:r>
            <a:endParaRPr/>
          </a:p>
          <a:p>
            <a:pPr marL="228600" lvl="0" indent="0" algn="l" rtl="0">
              <a:lnSpc>
                <a:spcPct val="100000"/>
              </a:lnSpc>
              <a:spcBef>
                <a:spcPts val="360"/>
              </a:spcBef>
              <a:spcAft>
                <a:spcPts val="0"/>
              </a:spcAft>
              <a:buClr>
                <a:schemeClr val="dk1"/>
              </a:buClr>
              <a:buSzPts val="1400"/>
              <a:buFont typeface="Arial"/>
              <a:buNone/>
            </a:pPr>
            <a:endParaRPr b="1"/>
          </a:p>
          <a:p>
            <a:pPr marL="0" lvl="0" indent="0" algn="l" rtl="0">
              <a:lnSpc>
                <a:spcPct val="100000"/>
              </a:lnSpc>
              <a:spcBef>
                <a:spcPts val="0"/>
              </a:spcBef>
              <a:spcAft>
                <a:spcPts val="0"/>
              </a:spcAft>
              <a:buNone/>
            </a:pPr>
            <a:endParaRPr/>
          </a:p>
        </p:txBody>
      </p:sp>
      <p:sp>
        <p:nvSpPr>
          <p:cNvPr id="141" name="Google Shape;141;p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DE" sz="1400" b="0" i="0" u="none" strike="noStrike" cap="none">
                <a:solidFill>
                  <a:srgbClr val="000000"/>
                </a:solidFill>
                <a:latin typeface="Arial"/>
                <a:ea typeface="Arial"/>
                <a:cs typeface="Arial"/>
                <a:sym typeface="Arial"/>
              </a:rPr>
              <a:t>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1" name="Google Shape;571;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Einstieg – Soziale Medien</a:t>
            </a:r>
            <a:br>
              <a:rPr lang="de-DE" b="1">
                <a:solidFill>
                  <a:schemeClr val="dk1"/>
                </a:solidFill>
              </a:rPr>
            </a:br>
            <a:r>
              <a:rPr lang="de-DE" b="1">
                <a:solidFill>
                  <a:schemeClr val="dk1"/>
                </a:solidFill>
              </a:rPr>
              <a:t>Zeit:</a:t>
            </a:r>
            <a:r>
              <a:rPr lang="de-DE">
                <a:solidFill>
                  <a:schemeClr val="dk1"/>
                </a:solidFill>
              </a:rPr>
              <a:t> ca. 2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tauschen persönliche Erfahrungen mit sozialen Medien aus. Der Einstieg schafft eine persönliche Verbindung zum Thema und leitet über zu den Fallbeispielen zu Risiken und Herausforderungen (z. B. Cybermobbing).</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Einführung durch M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Soziale Medien gehören für viele Menschen heute zum Alltag.</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Beispiele: Instagram, TikTok, Snapchat, Facebook etc.</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Zweck der Plattformen: Inhalte teilen, in Kontakt bleiben oder neue Kontakte knüpfen.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Austausch mit der Gruppe (ca. 1,5 Minuten):</a:t>
            </a:r>
            <a:br>
              <a:rPr lang="de-DE" b="1">
                <a:solidFill>
                  <a:schemeClr val="dk1"/>
                </a:solidFill>
              </a:rPr>
            </a:br>
            <a:r>
              <a:rPr lang="de-DE">
                <a:solidFill>
                  <a:schemeClr val="dk1"/>
                </a:solidFill>
              </a:rPr>
              <a:t>M stellt offene Fragen an die TN: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Welche sozialen Medien nutzt ihr oder euer Umfeld?</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Gibt es persönliche Erfahrungen – positiv oder negativ –, die ihr teilen möchtet?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Kennt ihr Geschichten aus dem Freundes- oder Familienkreis?</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Was hättet ihr gerne vor der ersten Nutzung gewusst?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Eigene Erfahrungen und Beobachtungen einbringen.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Gemeinsame Themen und Fragestellungen benennen, die im weiteren Verlauf aufgegriffen werden.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Den Austausch gezielt anregen, aber den Zeitrahmen im Blick behalten.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Die letzte Frage bewusst als Übergang zu den Fallbeispielen nutzen.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Falls nötig, erste Hinweise auf negative Erfahrungen (z. B. Cybermobbing, Datenschutzprobleme) geben, die später aufgegriffen werden.</a:t>
            </a:r>
            <a:endParaRPr>
              <a:solidFill>
                <a:schemeClr val="dk1"/>
              </a:solidFill>
            </a:endParaRPr>
          </a:p>
          <a:p>
            <a:pPr marL="0" lvl="0" indent="0" algn="l" rtl="0">
              <a:lnSpc>
                <a:spcPct val="115000"/>
              </a:lnSpc>
              <a:spcBef>
                <a:spcPts val="2400"/>
              </a:spcBef>
              <a:spcAft>
                <a:spcPts val="1200"/>
              </a:spcAft>
              <a:buClr>
                <a:schemeClr val="dk1"/>
              </a:buClr>
              <a:buSzPts val="1100"/>
              <a:buFont typeface="Arial"/>
              <a:buNone/>
            </a:pPr>
            <a:endParaRPr b="1">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346783b0aa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9" name="Google Shape;589;g346783b0aa2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Thema: Fallbeispiele – Einsatz von Chatbots im Umgang mit sozialen Medien</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Zeit:</a:t>
            </a:r>
            <a:r>
              <a:rPr lang="de-DE">
                <a:solidFill>
                  <a:schemeClr val="dk1"/>
                </a:solidFill>
              </a:rPr>
              <a:t> ca. 5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sollen verstehen, wie ein Chatbot in sensiblen Situationen rund um soziale Medien unterstützen kann. Sie reflektieren dabei zentrale und eigene Fragen, um das Verhalten bzw. die Antworten eines Chatbots gezielt zu beobachten.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Einleitung durch M (ca. 1 Minute)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Hinweis: Vielen Betroffenen fällt es schwer, über problematische Erfahrungen im Netz zu sprechen.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stellt heraus, dass ein Chatbot eine niedrigschwellige erste Anlaufstelle sein kann, um Informationen zu erhalten oder Hilfe zu suchen.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Erarbeitung durch TN anhand von zwei Fallbeispielen (ca. 3 Minuten)</a:t>
            </a:r>
            <a:br>
              <a:rPr lang="de-DE" b="1">
                <a:solidFill>
                  <a:schemeClr val="dk1"/>
                </a:solidFill>
              </a:rPr>
            </a:br>
            <a:r>
              <a:rPr lang="de-DE">
                <a:solidFill>
                  <a:schemeClr val="dk1"/>
                </a:solidFill>
              </a:rPr>
              <a:t>Zwei Situationen werden betrachtet: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a) Im Vorfeld Hilfe suchen (Fallbeispiel 1)</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b) Im Nachgang reagieren (Fallbeispiel 2)</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M bittet die TN, mögliche Fragen an den Chatbot zu sammeln (z. B. auf einem Whiteboard):</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Was hätte die betroffene Person fragen können?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Welche Informationen wären in der Situation hilfreich gewesen?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Beispielhafte Leitfragen zur Orientierung (optional durch M ergänzen):</a:t>
            </a:r>
            <a:br>
              <a:rPr lang="de-DE" b="1">
                <a:solidFill>
                  <a:schemeClr val="dk1"/>
                </a:solidFill>
              </a:rPr>
            </a:br>
            <a:r>
              <a:rPr lang="de-DE" i="1">
                <a:solidFill>
                  <a:schemeClr val="dk1"/>
                </a:solidFill>
              </a:rPr>
              <a:t>Fallbeispiel 1 – Vorbeugung / Privatsphäre:</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Wie kann ich herausfinden, wer meine Daten sehen kann?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Worauf sollte ich bei meinen Privatsphäre-Einstellungen achten?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Was sind die Risiken, wenn meine Adresse oder Telefonnummer online steht?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Was muss ich beim Posten beachten?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i="1">
                <a:solidFill>
                  <a:schemeClr val="dk1"/>
                </a:solidFill>
              </a:rPr>
              <a:t>Fallbeispiel 2 – Reaktion / Cybermobbing:</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Wie kann ich jemanden melden, der mich online mobbt?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Gibt es Nummern oder Anlaufstellen, an die ich mich wenden kann?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Wie reagiere ich auf eine beleidigende Nachricht?</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Strukturierung (ca. 1 Minute)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unterstützt die TN dabei, die gesammelten Fragen zwei Themenfeldern zuzuordnen:</a:t>
            </a:r>
            <a:br>
              <a:rPr lang="de-DE">
                <a:solidFill>
                  <a:schemeClr val="dk1"/>
                </a:solidFill>
              </a:rPr>
            </a:br>
            <a:r>
              <a:rPr lang="de-DE">
                <a:solidFill>
                  <a:schemeClr val="dk1"/>
                </a:solidFill>
              </a:rPr>
              <a:t>a) Privatsphäre und Datenschutz</a:t>
            </a:r>
            <a:br>
              <a:rPr lang="de-DE">
                <a:solidFill>
                  <a:schemeClr val="dk1"/>
                </a:solidFill>
              </a:rPr>
            </a:br>
            <a:r>
              <a:rPr lang="de-DE">
                <a:solidFill>
                  <a:schemeClr val="dk1"/>
                </a:solidFill>
              </a:rPr>
              <a:t>b) Cybermobbing</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kündigt an, dass für die Challenge vorgefertigte Leitfragen zur Verfügung gestellt werden, um vergleichbare Ergebnisse zu erzielen.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Eigene Fragen der TN sind darüber hinaus ausdrücklich erwünscht.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Fragen passend zu den Fallbeispielen formulieren.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Fragen den Themenfeldern zuordnen.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Reflektieren, inwiefern ein Chatbot hilfreich sein kann – sowohl zur Vorbeugung als auch zur Reaktion auf problematische Situationen im Netz.</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TN zur aktiven Beteiligung beim Formulieren von Fragen anregen – idealerweise schriftlich sichtbar (z. B. Whiteboard).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Darauf achten, dass nicht nur technische, sondern auch emotionale oder praktische Fragen gestellt werden.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Die thematische Zuordnung gemeinsam mit den TN vornehmen, um einen klaren Übergang zur Challenge zu schaffen.</a:t>
            </a:r>
            <a:endParaRPr>
              <a:solidFill>
                <a:schemeClr val="dk1"/>
              </a:solidFill>
            </a:endParaRPr>
          </a:p>
          <a:p>
            <a:pPr marL="0" lvl="0" indent="0" algn="l" rtl="0">
              <a:lnSpc>
                <a:spcPct val="115000"/>
              </a:lnSpc>
              <a:spcBef>
                <a:spcPts val="1200"/>
              </a:spcBef>
              <a:spcAft>
                <a:spcPts val="0"/>
              </a:spcAft>
              <a:buNone/>
            </a:pPr>
            <a:endParaRPr>
              <a:solidFill>
                <a:schemeClr val="dk1"/>
              </a:solidFill>
            </a:endParaRPr>
          </a:p>
          <a:p>
            <a:pPr marL="0" lvl="0" indent="0" algn="l" rtl="0">
              <a:lnSpc>
                <a:spcPct val="115000"/>
              </a:lnSpc>
              <a:spcBef>
                <a:spcPts val="2400"/>
              </a:spcBef>
              <a:spcAft>
                <a:spcPts val="1200"/>
              </a:spcAft>
              <a:buClr>
                <a:schemeClr val="dk1"/>
              </a:buClr>
              <a:buSzPts val="1100"/>
              <a:buFont typeface="Arial"/>
              <a:buNone/>
            </a:pPr>
            <a:endParaRPr sz="1200" b="1">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346783b0aa2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0" name="Google Shape;610;g346783b0aa2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Vorgefertigte Fragen zu den Fallbeispielen</a:t>
            </a:r>
            <a:br>
              <a:rPr lang="de-DE" b="1">
                <a:solidFill>
                  <a:schemeClr val="dk1"/>
                </a:solidFill>
              </a:rPr>
            </a:br>
            <a:r>
              <a:rPr lang="de-DE" b="1">
                <a:solidFill>
                  <a:schemeClr val="dk1"/>
                </a:solidFill>
              </a:rPr>
              <a:t>Zeit:</a:t>
            </a:r>
            <a:r>
              <a:rPr lang="de-DE">
                <a:solidFill>
                  <a:schemeClr val="dk1"/>
                </a:solidFill>
              </a:rPr>
              <a:t> ca. 2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erhalten eine kurze Einführung in die vorgegebenen Leitfragen, die in der anschließenden Challenge genutzt werden. So wird sichergestellt, dass alle TN mit vergleichbaren Ausgangsfragen arbeiten. Ergänzende eigene Fragen sind dennoch ausdrücklich erwünscht.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Kurze Einleitung durch M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Erläuterung, dass nun zwei zentrale Themenbereiche unterschieden werden:</a:t>
            </a:r>
            <a:br>
              <a:rPr lang="de-DE">
                <a:solidFill>
                  <a:schemeClr val="dk1"/>
                </a:solidFill>
              </a:rPr>
            </a:br>
            <a:r>
              <a:rPr lang="de-DE">
                <a:solidFill>
                  <a:schemeClr val="dk1"/>
                </a:solidFill>
              </a:rPr>
              <a:t>a) Privatsphäre </a:t>
            </a:r>
            <a:br>
              <a:rPr lang="de-DE">
                <a:solidFill>
                  <a:schemeClr val="dk1"/>
                </a:solidFill>
              </a:rPr>
            </a:br>
            <a:r>
              <a:rPr lang="de-DE">
                <a:solidFill>
                  <a:schemeClr val="dk1"/>
                </a:solidFill>
              </a:rPr>
              <a:t>b) Cybermobbing </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ist es, die TN mit jeweils einer vorgefertigten Leitfrage pro Themenbereich auszustatten.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Vorstellung der Leitfragen (ca. 1,5 Minuten):</a:t>
            </a:r>
            <a:br>
              <a:rPr lang="de-DE" b="1">
                <a:solidFill>
                  <a:schemeClr val="dk1"/>
                </a:solidFill>
              </a:rPr>
            </a:br>
            <a:r>
              <a:rPr lang="de-DE" i="1">
                <a:solidFill>
                  <a:schemeClr val="dk1"/>
                </a:solidFill>
              </a:rPr>
              <a:t>Frage zu Cybermobbing:</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„Was kann ich gegen Cybermobbing unternehmen?“</a:t>
            </a:r>
            <a:endParaRPr b="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i="1">
                <a:solidFill>
                  <a:schemeClr val="dk1"/>
                </a:solidFill>
              </a:rPr>
              <a:t>Frage zu Privatsphäre:</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„Wie schütze ich meine Daten?“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Hinweis: Diese Fragen dienen als Ausgangspunkt für alle TN, damit die Ergebnisse vergleichbar bleiben.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Es ist dennoch erlaubt und gewünscht, darüber hinaus eigene Fragen zu stellen.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Sich mit den vorgefertigten Leitfragen vertraut machen.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Die beiden Fragen sichtbar zeigen (z. B. auf Folie, Tafel, Whiteboard).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Deutlich machen, dass die vorgegebenen Fragen eine gemeinsame Basis schaffen, aber individuelle Interessen und Perspektiven durch eigene Fragen eingebracht werden können.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Sicherstellen, dass alle TN beide Fragen verstanden haben – ggf. kurze Rückfragen zulassen.</a:t>
            </a:r>
            <a:endParaRPr>
              <a:solidFill>
                <a:schemeClr val="dk1"/>
              </a:solidFill>
            </a:endParaRPr>
          </a:p>
          <a:p>
            <a:pPr marL="0" lvl="0" indent="0" algn="l" rtl="0">
              <a:lnSpc>
                <a:spcPct val="115000"/>
              </a:lnSpc>
              <a:spcBef>
                <a:spcPts val="2400"/>
              </a:spcBef>
              <a:spcAft>
                <a:spcPts val="1200"/>
              </a:spcAft>
              <a:buClr>
                <a:schemeClr val="dk1"/>
              </a:buClr>
              <a:buSzPts val="1100"/>
              <a:buFont typeface="Arial"/>
              <a:buNone/>
            </a:pPr>
            <a:endParaRPr b="1">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9" name="Google Shape;629;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Challenge 4 – Kurze Vorstellung des Ablaufs</a:t>
            </a:r>
            <a:br>
              <a:rPr lang="de-DE" b="1">
                <a:solidFill>
                  <a:schemeClr val="dk1"/>
                </a:solidFill>
              </a:rPr>
            </a:br>
            <a:r>
              <a:rPr lang="de-DE" b="1">
                <a:solidFill>
                  <a:schemeClr val="dk1"/>
                </a:solidFill>
              </a:rPr>
              <a:t>Zeit:</a:t>
            </a:r>
            <a:r>
              <a:rPr lang="de-DE">
                <a:solidFill>
                  <a:schemeClr val="dk1"/>
                </a:solidFill>
              </a:rPr>
              <a:t> ca. 3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erhalten einen Überblick über den Ablauf der bevorstehenden Challenge. Sie verstehen, dass der Chatbot vor der Befragung trainiert werden muss und welche Schritte dabei durchlaufen werden.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Einleitung durch M (ca. 30 Sekunden):</a:t>
            </a:r>
            <a:br>
              <a:rPr lang="de-DE" b="1">
                <a:solidFill>
                  <a:schemeClr val="dk1"/>
                </a:solidFill>
              </a:rPr>
            </a:br>
            <a:r>
              <a:rPr lang="de-DE">
                <a:solidFill>
                  <a:schemeClr val="dk1"/>
                </a:solidFill>
              </a:rPr>
              <a:t>Bevor Fragen an den Chatbot gestellt werden können, muss dieser zunächst trainiert werden. Die Challenge besteht aus drei aufeinander aufbauenden Schritten, die nacheinander durchlaufen werden.</a:t>
            </a:r>
            <a:endParaRPr>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Training mit Trainingsdaten (ca. 1 Minute):</a:t>
            </a:r>
            <a:br>
              <a:rPr lang="de-DE" b="1">
                <a:solidFill>
                  <a:schemeClr val="dk1"/>
                </a:solidFill>
              </a:rPr>
            </a:br>
            <a:r>
              <a:rPr lang="de-DE">
                <a:solidFill>
                  <a:schemeClr val="dk1"/>
                </a:solidFill>
              </a:rPr>
              <a:t>Der Chatbot erhält inhaltliche Informationen, um fundierte Antworten zu einem bestimmten Thema geben zu können.</a:t>
            </a:r>
            <a:br>
              <a:rPr lang="de-DE">
                <a:solidFill>
                  <a:schemeClr val="dk1"/>
                </a:solidFill>
              </a:rPr>
            </a:br>
            <a:r>
              <a:rPr lang="de-DE">
                <a:solidFill>
                  <a:schemeClr val="dk1"/>
                </a:solidFill>
              </a:rPr>
              <a:t>Die TN spezialisieren ihren Chatbot dadurch auf ein Thema (z. B. Privatsphäre oder Cybermobbing).</a:t>
            </a:r>
            <a:br>
              <a:rPr lang="de-DE">
                <a:solidFill>
                  <a:schemeClr val="dk1"/>
                </a:solidFill>
              </a:rPr>
            </a:br>
            <a:r>
              <a:rPr lang="de-DE" i="1">
                <a:solidFill>
                  <a:schemeClr val="dk1"/>
                </a:solidFill>
              </a:rPr>
              <a:t>Ziel:</a:t>
            </a:r>
            <a:r>
              <a:rPr lang="de-DE">
                <a:solidFill>
                  <a:schemeClr val="dk1"/>
                </a:solidFill>
              </a:rPr>
              <a:t> Wissensbasis aufbauen.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Fine-Tuning mit Frage-Antwort-Paaren (ca. 45 Sekunden):</a:t>
            </a:r>
            <a:br>
              <a:rPr lang="de-DE" b="1">
                <a:solidFill>
                  <a:schemeClr val="dk1"/>
                </a:solidFill>
              </a:rPr>
            </a:br>
            <a:r>
              <a:rPr lang="de-DE">
                <a:solidFill>
                  <a:schemeClr val="dk1"/>
                </a:solidFill>
              </a:rPr>
              <a:t>Die TN erstellen konkrete Frage-Antwort-Beispiele.</a:t>
            </a:r>
            <a:br>
              <a:rPr lang="de-DE">
                <a:solidFill>
                  <a:schemeClr val="dk1"/>
                </a:solidFill>
              </a:rPr>
            </a:br>
            <a:r>
              <a:rPr lang="de-DE">
                <a:solidFill>
                  <a:schemeClr val="dk1"/>
                </a:solidFill>
              </a:rPr>
              <a:t>So kann die Qualität, das Format und die Formulierung der Antworten gezielt verbessert werden.</a:t>
            </a:r>
            <a:br>
              <a:rPr lang="de-DE">
                <a:solidFill>
                  <a:schemeClr val="dk1"/>
                </a:solidFill>
              </a:rPr>
            </a:br>
            <a:r>
              <a:rPr lang="de-DE" i="1">
                <a:solidFill>
                  <a:schemeClr val="dk1"/>
                </a:solidFill>
              </a:rPr>
              <a:t>Ziel:</a:t>
            </a:r>
            <a:r>
              <a:rPr lang="de-DE">
                <a:solidFill>
                  <a:schemeClr val="dk1"/>
                </a:solidFill>
              </a:rPr>
              <a:t> Antworten sollen verständlich, hilfreich und thematisch korrekt sein.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Umgang mit Fehl- und Desinformationen (ca. 45 Sekunden):</a:t>
            </a:r>
            <a:br>
              <a:rPr lang="de-DE" b="1">
                <a:solidFill>
                  <a:schemeClr val="dk1"/>
                </a:solidFill>
              </a:rPr>
            </a:br>
            <a:r>
              <a:rPr lang="de-DE">
                <a:solidFill>
                  <a:schemeClr val="dk1"/>
                </a:solidFill>
              </a:rPr>
              <a:t>Der Chatbot wird testweise mit fehlerhaften oder problematischen Inhalten konfrontiert.</a:t>
            </a:r>
            <a:br>
              <a:rPr lang="de-DE">
                <a:solidFill>
                  <a:schemeClr val="dk1"/>
                </a:solidFill>
              </a:rPr>
            </a:br>
            <a:r>
              <a:rPr lang="de-DE">
                <a:solidFill>
                  <a:schemeClr val="dk1"/>
                </a:solidFill>
              </a:rPr>
              <a:t>Die TN beobachten, wie sich dies auf die Antworten auswirkt.</a:t>
            </a:r>
            <a:br>
              <a:rPr lang="de-DE">
                <a:solidFill>
                  <a:schemeClr val="dk1"/>
                </a:solidFill>
              </a:rPr>
            </a:br>
            <a:endParaRPr>
              <a:solidFill>
                <a:schemeClr val="dk1"/>
              </a:solidFill>
            </a:endParaRPr>
          </a:p>
          <a:p>
            <a:pPr marL="0" lvl="0" indent="0" algn="l" rtl="0">
              <a:lnSpc>
                <a:spcPct val="100000"/>
              </a:lnSpc>
              <a:spcBef>
                <a:spcPts val="1200"/>
              </a:spcBef>
              <a:spcAft>
                <a:spcPts val="0"/>
              </a:spcAft>
              <a:buNone/>
            </a:pPr>
            <a:endParaRPr b="1">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31ba251ce29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g31ba251ce29_0_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Einstieg – Einführung in die Chatbot-Oberfläche</a:t>
            </a:r>
            <a:br>
              <a:rPr lang="de-DE" b="1">
                <a:solidFill>
                  <a:schemeClr val="dk1"/>
                </a:solidFill>
              </a:rPr>
            </a:br>
            <a:r>
              <a:rPr lang="de-DE" b="1">
                <a:solidFill>
                  <a:schemeClr val="dk1"/>
                </a:solidFill>
              </a:rPr>
              <a:t>Zeit:</a:t>
            </a:r>
            <a:r>
              <a:rPr lang="de-DE">
                <a:solidFill>
                  <a:schemeClr val="dk1"/>
                </a:solidFill>
              </a:rPr>
              <a:t> ca. 2 Minuten</a:t>
            </a:r>
            <a:br>
              <a:rPr lang="de-DE">
                <a:solidFill>
                  <a:schemeClr val="dk1"/>
                </a:solidFill>
              </a:rPr>
            </a:br>
            <a:r>
              <a:rPr lang="de-DE" i="1">
                <a:solidFill>
                  <a:schemeClr val="dk1"/>
                </a:solidFill>
              </a:rPr>
              <a:t>(Bei Bedarf können 1–2 Minuten aus der nächsten Phase genutzt werden, da das erste Training gemeinsam mit M erfolgt.)</a:t>
            </a:r>
            <a:endParaRPr i="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erhalten eine kurze Einführung in die Funktionsweise des Chatbots und trainieren ihn gemeinsam mit M durch das Hochladen des ersten Dokuments. Sie lernen die Grundbegriffe der Oberfläche kennen und werden auf die anschließende Arbeit mit Leitfragen vorbereitet.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Einführung durch M (ca. 2 Minuten):</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Live-Demonstration der Chatbot-Oberfläche: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öffnet die App/Oberfläche live und erklärt kurz die Benutzeroberfläche (Siehe Moderatorentipps am Ende).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Gemeinsam mit den TN wird das erste PDF-Dokument </a:t>
            </a:r>
            <a:r>
              <a:rPr lang="de-DE" b="1">
                <a:solidFill>
                  <a:schemeClr val="dk1"/>
                </a:solidFill>
              </a:rPr>
              <a:t>„1_Soziale-Medien.pdf“</a:t>
            </a:r>
            <a:r>
              <a:rPr lang="de-DE">
                <a:solidFill>
                  <a:schemeClr val="dk1"/>
                </a:solidFill>
              </a:rPr>
              <a:t> als Trainingsdatensatz hochgeladen.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Der Chatbot erhält eine erste Wissensbasis zum Thema „Soziale Medien“.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Überleitung:</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Nach dem erfolgreichen Hochladen folgt direkt der Übergang zur nächsten Aufgabe bzw. den Leitfragen (siehe nächste Folie).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 TN werden anschließend selbstständig mit dem Chatbot arbeiten.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Beobachten, wie der Chatbot trainiert wird (PDF-Upload) und klicken auch schon mit.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Erste Fragen oder Unsicherheiten zur Oberfläche ansprechen.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Systemprompt kurz erklären (nicht verändern):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Der Systemprompt legt Ton, Stil und Verhalten des Chatbots fest.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In diesem Fall wurde vorab definiert: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Antworten sollen knapp und informativ sein.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Es sollen nur Inhalte aus den Dokumenten verwendet werden.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Keine ausgedachten Antworten, wenn Informationen fehlen.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Der Chatbot darf sich „Zeit nehmen“ für durchdachte Antworten.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Benutzerprompt erläutern: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Dies ist die konkrete Frage oder Aufgabe, die an den Chatbot gestellt wird.</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Je klarer formuliert, desto hilfreicher die Antwort.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Technischer Hinweis zur Oberfläche: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Linksseitig befinden sich Einstellmöglichkeiten (z. B. Kreativität, Detailtiefe). Modell verbleibt bitte bei </a:t>
            </a:r>
            <a:r>
              <a:rPr lang="de-DE" b="1">
                <a:solidFill>
                  <a:schemeClr val="dk1"/>
                </a:solidFill>
              </a:rPr>
              <a:t>Llama</a:t>
            </a:r>
            <a:r>
              <a:rPr lang="de-DE">
                <a:solidFill>
                  <a:schemeClr val="dk1"/>
                </a:solidFill>
              </a:rPr>
              <a:t>, da nur dies sicher die erwarteten Ergebnisse herbeiführt.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Für den ersten Durchgang können die Voreinstellungen übernommen werden.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Später kann gemeinsam getestet werden, was passiert, wenn man an den „Stellschrauben“ dreht.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PDF-Upload erklären: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 Trainingsdaten sollten im PDF-Format vorliegen.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Upload erfolgt per Dateibrowser oder Drag-and-Drop.</a:t>
            </a:r>
            <a:endParaRPr>
              <a:solidFill>
                <a:schemeClr val="dk1"/>
              </a:solidFill>
            </a:endParaRPr>
          </a:p>
          <a:p>
            <a:pPr marL="0" lvl="0" indent="0" algn="l" rtl="0">
              <a:lnSpc>
                <a:spcPct val="115000"/>
              </a:lnSpc>
              <a:spcBef>
                <a:spcPts val="2400"/>
              </a:spcBef>
              <a:spcAft>
                <a:spcPts val="1200"/>
              </a:spcAft>
              <a:buClr>
                <a:schemeClr val="dk1"/>
              </a:buClr>
              <a:buSzPts val="1100"/>
              <a:buFont typeface="Arial"/>
              <a:buNone/>
            </a:pPr>
            <a:endParaRPr sz="1200" b="1">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31ba251ce29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8" name="Google Shape;668;g31ba251ce29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Challenge 4 – 1. Training Teil 1</a:t>
            </a:r>
            <a:br>
              <a:rPr lang="de-DE" b="1">
                <a:solidFill>
                  <a:schemeClr val="dk1"/>
                </a:solidFill>
              </a:rPr>
            </a:br>
            <a:r>
              <a:rPr lang="de-DE" b="1">
                <a:solidFill>
                  <a:schemeClr val="dk1"/>
                </a:solidFill>
              </a:rPr>
              <a:t>Gesamtzeit:</a:t>
            </a:r>
            <a:r>
              <a:rPr lang="de-DE">
                <a:solidFill>
                  <a:schemeClr val="dk1"/>
                </a:solidFill>
              </a:rPr>
              <a:t> 15 Minuten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Training:</a:t>
            </a:r>
            <a:r>
              <a:rPr lang="de-DE">
                <a:solidFill>
                  <a:schemeClr val="dk1"/>
                </a:solidFill>
              </a:rPr>
              <a:t> ca. 13 Minuten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Reflexion:</a:t>
            </a:r>
            <a:r>
              <a:rPr lang="de-DE">
                <a:solidFill>
                  <a:schemeClr val="dk1"/>
                </a:solidFill>
              </a:rPr>
              <a:t> ca. 2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testen den Chatbot mit Leitfragen zum Thema Soziale Medien, beobachten dessen Reaktionsverhalten und reflektieren Unterschiede zwischen bekannten und unbekannten Inhalten. Dabei werden Grenzen der Modellantworten erfahrbar gemacht.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Training – Interaktion mit dem Chatbot (ca. 13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Falls noch nicht geschehen:</a:t>
            </a:r>
            <a:br>
              <a:rPr lang="de-DE">
                <a:solidFill>
                  <a:schemeClr val="dk1"/>
                </a:solidFill>
              </a:rPr>
            </a:br>
            <a:r>
              <a:rPr lang="de-DE">
                <a:solidFill>
                  <a:schemeClr val="dk1"/>
                </a:solidFill>
              </a:rPr>
              <a:t>Gemeinsames Hochladen der Datei </a:t>
            </a:r>
            <a:r>
              <a:rPr lang="de-DE" b="1">
                <a:solidFill>
                  <a:schemeClr val="dk1"/>
                </a:solidFill>
              </a:rPr>
              <a:t>„1_Soziale-Medien.pdf“</a:t>
            </a:r>
            <a:r>
              <a:rPr lang="de-DE">
                <a:solidFill>
                  <a:schemeClr val="dk1"/>
                </a:solidFill>
              </a:rPr>
              <a:t> durch M zusammen mit den TN (PDF dient als Trainingsgrundlage).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stellen Fragen an den Chatbot – zunächst </a:t>
            </a:r>
            <a:r>
              <a:rPr lang="de-DE" b="1">
                <a:solidFill>
                  <a:schemeClr val="dk1"/>
                </a:solidFill>
              </a:rPr>
              <a:t>die erarbeiteten Leitfragen</a:t>
            </a:r>
            <a:r>
              <a:rPr lang="de-DE">
                <a:solidFill>
                  <a:schemeClr val="dk1"/>
                </a:solidFill>
              </a:rPr>
              <a: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schütze ich meine Daten?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Was kann ich gegen Cybermobbing unternehmen?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Was weißt du über den TikTok-Algorithmus?</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Hinweis für M zur dritten Frage (TikTok-Algorithmus):</a:t>
            </a:r>
            <a:br>
              <a:rPr lang="de-DE">
                <a:solidFill>
                  <a:schemeClr val="dk1"/>
                </a:solidFill>
              </a:rPr>
            </a:br>
            <a:r>
              <a:rPr lang="de-DE">
                <a:solidFill>
                  <a:schemeClr val="dk1"/>
                </a:solidFill>
              </a:rPr>
              <a:t>Diese dient gezielt als Test für die Grenzen des Chatbots. Die Information ist nicht im hochgeladenen Dokument enthalten, wodurch der Chatbot entweder korrekt auf fehlendes Wissen verweist oder versucht, eine plausible – aber erfundene – Antwort zu geben.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Nach ca. der Hälfte der Zeit (ca. 6–7 Minuten):</a:t>
            </a:r>
            <a:br>
              <a:rPr lang="de-DE">
                <a:solidFill>
                  <a:schemeClr val="dk1"/>
                </a:solidFill>
              </a:rPr>
            </a:br>
            <a:r>
              <a:rPr lang="de-DE">
                <a:solidFill>
                  <a:schemeClr val="dk1"/>
                </a:solidFill>
              </a:rPr>
              <a:t>Verteilung des Handouts “Challenge-3_Handout_1-SozialeMedien.pdf” zu Soziale Medien an die TN.</a:t>
            </a:r>
            <a:br>
              <a:rPr lang="de-DE">
                <a:solidFill>
                  <a:schemeClr val="dk1"/>
                </a:solidFill>
              </a:rPr>
            </a:br>
            <a:r>
              <a:rPr lang="de-DE">
                <a:solidFill>
                  <a:schemeClr val="dk1"/>
                </a:solidFill>
              </a:rPr>
              <a:t>Danach: Fragen gezielt zum Inhalt des Handouts  bzw. darüber hinaus stellen, um zu sehen, ob und wie sich die Antworten verändern, wenn die TN den Inhalt kennen.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Reflexion – Auswertung des Chatbot-Verhaltens (ca. 2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Einstiegsfrage:</a:t>
            </a:r>
            <a:br>
              <a:rPr lang="de-DE" b="1">
                <a:solidFill>
                  <a:schemeClr val="dk1"/>
                </a:solidFill>
              </a:rPr>
            </a:br>
            <a:r>
              <a:rPr lang="de-DE">
                <a:solidFill>
                  <a:schemeClr val="dk1"/>
                </a:solidFill>
              </a:rPr>
              <a:t>Warum solltet ihr den Chatbot zunächst testen, ohne selbst das Dokument zu kennen?</a:t>
            </a:r>
            <a:br>
              <a:rPr lang="de-DE">
                <a:solidFill>
                  <a:schemeClr val="dk1"/>
                </a:solidFill>
              </a:rPr>
            </a:br>
            <a:r>
              <a:rPr lang="de-DE">
                <a:solidFill>
                  <a:schemeClr val="dk1"/>
                </a:solidFill>
              </a:rPr>
              <a:t>→ Analogie: Nutzer:innen kennen Inhalte von Systemen („Blackbox“) oft auch nicht und prüfen daher unbeabsichtigt Grenzen und Qualität.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Vergleich Reaktionen – bekannte vs. unbekannte Inhalte:</a:t>
            </a:r>
            <a:endParaRPr b="1">
              <a:solidFill>
                <a:schemeClr val="dk1"/>
              </a:solidFill>
            </a:endParaRPr>
          </a:p>
          <a:p>
            <a:pPr marL="1371600" lvl="2" indent="-298450" algn="l" rtl="0">
              <a:lnSpc>
                <a:spcPct val="115000"/>
              </a:lnSpc>
              <a:spcBef>
                <a:spcPts val="0"/>
              </a:spcBef>
              <a:spcAft>
                <a:spcPts val="0"/>
              </a:spcAft>
              <a:buClr>
                <a:schemeClr val="dk1"/>
              </a:buClr>
              <a:buSzPts val="1100"/>
              <a:buChar char="■"/>
            </a:pPr>
            <a:r>
              <a:rPr lang="de-DE" i="1">
                <a:solidFill>
                  <a:schemeClr val="dk1"/>
                </a:solidFill>
              </a:rPr>
              <a:t>Bekannte Informationen:</a:t>
            </a:r>
            <a:r>
              <a:rPr lang="de-DE">
                <a:solidFill>
                  <a:schemeClr val="dk1"/>
                </a:solidFill>
              </a:rPr>
              <a:t> Chatbot gibt Inhalte korrekt oder sinngemäß wieder.</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i="1">
                <a:solidFill>
                  <a:schemeClr val="dk1"/>
                </a:solidFill>
              </a:rPr>
              <a:t>Unbekannte Informationen:</a:t>
            </a:r>
            <a:r>
              <a:rPr lang="de-DE">
                <a:solidFill>
                  <a:schemeClr val="dk1"/>
                </a:solidFill>
              </a:rPr>
              <a:t> Chatbot kann teilweise keine fundierte Antwort geben oder erfindet Inhalte („halluziniert“).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Nachfrage an TN:</a:t>
            </a:r>
            <a:br>
              <a:rPr lang="de-DE" b="1">
                <a:solidFill>
                  <a:schemeClr val="dk1"/>
                </a:solidFill>
              </a:rPr>
            </a:br>
            <a:r>
              <a:rPr lang="de-DE">
                <a:solidFill>
                  <a:schemeClr val="dk1"/>
                </a:solidFill>
              </a:rPr>
              <a:t>Gab es Beispiele für Halluzinationen?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Schlussfolgerung:</a:t>
            </a:r>
            <a:br>
              <a:rPr lang="de-DE" b="1">
                <a:solidFill>
                  <a:schemeClr val="dk1"/>
                </a:solidFill>
              </a:rPr>
            </a:br>
            <a:r>
              <a:rPr lang="de-DE">
                <a:solidFill>
                  <a:schemeClr val="dk1"/>
                </a:solidFill>
              </a:rPr>
              <a:t>Ein Chatbot ist nur so verlässlich wie die Informationen, mit denen er trainiert wurde. Fehlende Inhalte führen oft zu Unsicherheit oder erfundenen Aussagen – trotz eines strikten Systemprompts.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Chatbot mit den drei Leitfragen testen.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Antwortverhalten beobachten – insbesondere bei Fragen, die nicht durch das Dokument abgedeckt sind.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Unterschiede in den Antworten reflektieren, je nachdem ob man das Dokument vorher kannte oder nicht.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Bei der TikTok-Frage gezielt darauf hinweisen, dass dies ein Test für die Grenzen des Chatbots ist – ohne vorab zu verraten, dass die Info fehlt.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Falls eine „Halluzination“ auftritt (z. B. der Chatbot behauptet, im Dokument stünden Details, die nicht enthalten sind), offen thematisieren.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Den Begriff </a:t>
            </a:r>
            <a:r>
              <a:rPr lang="de-DE" b="1">
                <a:solidFill>
                  <a:schemeClr val="dk1"/>
                </a:solidFill>
              </a:rPr>
              <a:t>Halluzination</a:t>
            </a:r>
            <a:r>
              <a:rPr lang="de-DE">
                <a:solidFill>
                  <a:schemeClr val="dk1"/>
                </a:solidFill>
              </a:rPr>
              <a:t> erklären:</a:t>
            </a:r>
            <a:br>
              <a:rPr lang="de-DE">
                <a:solidFill>
                  <a:schemeClr val="dk1"/>
                </a:solidFill>
              </a:rPr>
            </a:br>
            <a:r>
              <a:rPr lang="de-DE">
                <a:solidFill>
                  <a:schemeClr val="dk1"/>
                </a:solidFill>
              </a:rPr>
              <a:t>→ Falsche oder erfundene Informationen, die das Modell erzeugt, obwohl sie nicht in den Trainingsdaten vorkommen.</a:t>
            </a:r>
            <a:br>
              <a:rPr lang="de-DE">
                <a:solidFill>
                  <a:schemeClr val="dk1"/>
                </a:solidFill>
              </a:rPr>
            </a:br>
            <a:r>
              <a:rPr lang="de-DE">
                <a:solidFill>
                  <a:schemeClr val="dk1"/>
                </a:solidFill>
              </a:rPr>
              <a:t>→ Ursache: Das Modell arbeitet mit Wahrscheinlichkeiten und erzeugt Antworten, die plausibel klingen, aber nicht korrekt sein müssen.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Klar machen: Auch bei sorgfältiger Konfiguration (Systemprompt) kann ein Chatbot fehlerhafte Ausgaben liefern.</a:t>
            </a:r>
            <a:endParaRPr>
              <a:solidFill>
                <a:schemeClr val="dk1"/>
              </a:solidFill>
            </a:endParaRPr>
          </a:p>
          <a:p>
            <a:pPr marL="0" lvl="0" indent="0" algn="l" rtl="0">
              <a:lnSpc>
                <a:spcPct val="100000"/>
              </a:lnSpc>
              <a:spcBef>
                <a:spcPts val="1200"/>
              </a:spcBef>
              <a:spcAft>
                <a:spcPts val="0"/>
              </a:spcAft>
              <a:buSzPts val="1100"/>
              <a:buNone/>
            </a:pPr>
            <a:endParaRPr sz="1200" b="1">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349a7e7363a_4_4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9" name="Google Shape;689;g349a7e7363a_4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 Teil 2</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Teil 2 frei.</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Teil 1: 547</a:t>
            </a:r>
            <a:endParaRPr sz="1200" b="1">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g31ba251ce29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4" name="Google Shape;704;g31ba251ce29_0_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Challenge 4 – 1. Training Teil 2</a:t>
            </a:r>
            <a:br>
              <a:rPr lang="de-DE" b="1">
                <a:solidFill>
                  <a:schemeClr val="dk1"/>
                </a:solidFill>
              </a:rPr>
            </a:br>
            <a:r>
              <a:rPr lang="de-DE" b="1">
                <a:solidFill>
                  <a:schemeClr val="dk1"/>
                </a:solidFill>
              </a:rPr>
              <a:t>Gesamtzeit:</a:t>
            </a:r>
            <a:r>
              <a:rPr lang="de-DE">
                <a:solidFill>
                  <a:schemeClr val="dk1"/>
                </a:solidFill>
              </a:rPr>
              <a:t> 5 Minuten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Training:</a:t>
            </a:r>
            <a:r>
              <a:rPr lang="de-DE">
                <a:solidFill>
                  <a:schemeClr val="dk1"/>
                </a:solidFill>
              </a:rPr>
              <a:t> ca. 4 Minuten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Reflexion:</a:t>
            </a:r>
            <a:r>
              <a:rPr lang="de-DE">
                <a:solidFill>
                  <a:schemeClr val="dk1"/>
                </a:solidFill>
              </a:rPr>
              <a:t> ca. 1 Minute</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erweitern das Wissen ihres Chatbots durch das Hochladen zusätzlicher Informationen. Sie testen erneut Fragen zum Thema und beobachten, wie sich die Antworten durch das neue Trainingsmaterial verändern.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Training – Dokumenten-Upload und Anwendung (ca. 4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gibt das Handout </a:t>
            </a:r>
            <a:r>
              <a:rPr lang="de-DE" b="1">
                <a:solidFill>
                  <a:schemeClr val="dk1"/>
                </a:solidFill>
              </a:rPr>
              <a:t>„Challenge-3_Handout_1b-Algorithmen.pdf“</a:t>
            </a:r>
            <a:r>
              <a:rPr lang="de-DE">
                <a:solidFill>
                  <a:schemeClr val="dk1"/>
                </a:solidFill>
              </a:rPr>
              <a:t> aus und erläutert kurz, dass darin Zusatzinformationen zu den Algorithmen von Instagram und TikTok enthalten sind.</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laden das Dokument “</a:t>
            </a:r>
            <a:r>
              <a:rPr lang="de-DE" b="1">
                <a:solidFill>
                  <a:schemeClr val="dk1"/>
                </a:solidFill>
              </a:rPr>
              <a:t>1b_Algorithmus.pdf”</a:t>
            </a:r>
            <a:r>
              <a:rPr lang="de-DE">
                <a:solidFill>
                  <a:schemeClr val="dk1"/>
                </a:solidFill>
              </a:rPr>
              <a:t> in den Chatbot hoch.</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Hinweis durch M: Beim Hochladen eines neuen Dokuments wird der vorherige Chatverlauf systembedingt gelöscht, da das System nochmals mit den neuen Dokumenten trainiert.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testen erneut Fragen zur Funktionsweise von Plattform-Algorithmen, z. B.:</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funktioniert der TikTok-Algorithmus?</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kann ich beeinflussen, was mir auf Instagram angezeigt wird?</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(Grenzfrage:) Wie funktioniert der Algorithmus von Snapchat?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Die TN sollen idealerweise dieselben oder ähnliche Fragen aus dem Bereich soziale Medien und dessen Algorithmen stellen, um Unterschiede im Antwortverhalten zu erkennen.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startAt="2"/>
            </a:pPr>
            <a:r>
              <a:rPr lang="de-DE" b="1">
                <a:solidFill>
                  <a:schemeClr val="dk1"/>
                </a:solidFill>
              </a:rPr>
              <a:t>Reflexion – Veränderung der Chatbot-Antworten (ca. 1 Minute):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Frage an die TN:</a:t>
            </a:r>
            <a:br>
              <a:rPr lang="de-DE" b="1">
                <a:solidFill>
                  <a:schemeClr val="dk1"/>
                </a:solidFill>
              </a:rPr>
            </a:br>
            <a:r>
              <a:rPr lang="de-DE">
                <a:solidFill>
                  <a:schemeClr val="dk1"/>
                </a:solidFill>
              </a:rPr>
              <a:t>Wie haben sich die Antworten des Chatbots nach dem Hochladen der Zusatzinformationen verändert?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Erwartete Beobachtung:</a:t>
            </a:r>
            <a:endParaRPr b="1">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Antworten sind jetzt präziser und konkreter.</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Chatbot kann besser auf Details aus dem neuen Dokument eingehen.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Schlussfolgerung:</a:t>
            </a:r>
            <a:br>
              <a:rPr lang="de-DE" b="1">
                <a:solidFill>
                  <a:schemeClr val="dk1"/>
                </a:solidFill>
              </a:rPr>
            </a:br>
            <a:r>
              <a:rPr lang="de-DE">
                <a:solidFill>
                  <a:schemeClr val="dk1"/>
                </a:solidFill>
              </a:rPr>
              <a:t>Je gezielter und umfangreicher die Trainingsdaten, desto besser kann der Chatbot sinnvolle und faktenbasierte Antworten liefern.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Dokument „1b_Algorithmus.pdf“ hochladen.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Fragen zum Thema „Algorithmen sozialer Medien“ stellen.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Vergleich zwischen früheren und aktuellen Antworten ziehen.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Grenzen des Systems bewusst testen (z. B. Fragen außerhalb des Dokumenteninhalts).</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Falls nötig, kurz erklären, warum der Chatverlauf beim Dokumenten-Upload gelöscht wird (technische Limitierung des Systems).</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TN dazu ermutigen, Vergleichsfragen zu formulieren („Was war vorher – was ist jetzt?“).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Begriffe wie „Präzision durch Training“ ggf. aufgreifen: Der Chatbot wird nicht </a:t>
            </a:r>
            <a:r>
              <a:rPr lang="de-DE" i="1">
                <a:solidFill>
                  <a:schemeClr val="dk1"/>
                </a:solidFill>
              </a:rPr>
              <a:t>intelligenter</a:t>
            </a:r>
            <a:r>
              <a:rPr lang="de-DE">
                <a:solidFill>
                  <a:schemeClr val="dk1"/>
                </a:solidFill>
              </a:rPr>
              <a:t>, sondern </a:t>
            </a:r>
            <a:r>
              <a:rPr lang="de-DE" i="1">
                <a:solidFill>
                  <a:schemeClr val="dk1"/>
                </a:solidFill>
              </a:rPr>
              <a:t>zielgerichteter</a:t>
            </a:r>
            <a:r>
              <a:rPr lang="de-DE">
                <a:solidFill>
                  <a:schemeClr val="dk1"/>
                </a:solidFill>
              </a:rPr>
              <a:t>, je mehr relevante Informationen zur Verfügung stehen.</a:t>
            </a:r>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g31ba251ce29_0_1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5" name="Google Shape;725;g31ba251ce29_0_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2. Fine-Tuning – Theoretische Einführung</a:t>
            </a:r>
            <a:br>
              <a:rPr lang="de-DE" b="1">
                <a:solidFill>
                  <a:schemeClr val="dk1"/>
                </a:solidFill>
              </a:rPr>
            </a:br>
            <a:r>
              <a:rPr lang="de-DE" b="1">
                <a:solidFill>
                  <a:schemeClr val="dk1"/>
                </a:solidFill>
              </a:rPr>
              <a:t>Zeit:</a:t>
            </a:r>
            <a:r>
              <a:rPr lang="de-DE">
                <a:solidFill>
                  <a:schemeClr val="dk1"/>
                </a:solidFill>
              </a:rPr>
              <a:t> ca. 2 Minuten</a:t>
            </a:r>
            <a:br>
              <a:rPr lang="de-DE">
                <a:solidFill>
                  <a:schemeClr val="dk1"/>
                </a:solidFill>
              </a:rPr>
            </a:br>
            <a:r>
              <a:rPr lang="de-DE" i="1">
                <a:solidFill>
                  <a:schemeClr val="dk1"/>
                </a:solidFill>
              </a:rPr>
              <a:t>(Nur theoretische Einführung mit kurzer Reflexion)</a:t>
            </a:r>
            <a:endParaRPr i="1">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verstehen, was Fine-Tuning bedeutet, und reflektieren, wie damit die Qualität, Form und Verständlichkeit von Chatbot-Antworten verbessert werden kann – besonders im Hinblick auf bestimmte Zielgruppen.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Einstieg durch M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Nicht immer entspricht die Antwortqualität oder das Antwortformat dem, was man sich wünscht – besonders bei spezifischen Zielgruppen oder Anwendungen.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Gerade wenn es um strukturierte oder leicht verständliche Inhalte geht, kann Fine-Tuning helfen.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Beispielhafte Visualisierung und Diskussion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i="1">
                <a:solidFill>
                  <a:schemeClr val="dk1"/>
                </a:solidFill>
              </a:rPr>
              <a:t>(Klick)</a:t>
            </a:r>
            <a:br>
              <a:rPr lang="de-DE" i="1">
                <a:solidFill>
                  <a:schemeClr val="dk1"/>
                </a:solidFill>
              </a:rPr>
            </a:br>
            <a:r>
              <a:rPr lang="de-DE">
                <a:solidFill>
                  <a:schemeClr val="dk1"/>
                </a:solidFill>
              </a:rPr>
              <a:t>Beispiel: Die Vor- und Nachteile eines Themas stehen in einem längeren Fließtext.</a:t>
            </a:r>
            <a:br>
              <a:rPr lang="de-DE">
                <a:solidFill>
                  <a:schemeClr val="dk1"/>
                </a:solidFill>
              </a:rPr>
            </a:br>
            <a:r>
              <a:rPr lang="de-DE">
                <a:solidFill>
                  <a:schemeClr val="dk1"/>
                </a:solidFill>
              </a:rPr>
              <a:t>→ Frage an die TN: </a:t>
            </a:r>
            <a:r>
              <a:rPr lang="de-DE" b="1">
                <a:solidFill>
                  <a:schemeClr val="dk1"/>
                </a:solidFill>
              </a:rPr>
              <a:t>„Fällt euch eine Form ein, in der man das übersichtlicher darstellen könnte?“</a:t>
            </a:r>
            <a:br>
              <a:rPr lang="de-DE" b="1">
                <a:solidFill>
                  <a:schemeClr val="dk1"/>
                </a:solidFill>
              </a:rPr>
            </a:br>
            <a:r>
              <a:rPr lang="de-DE">
                <a:solidFill>
                  <a:schemeClr val="dk1"/>
                </a:solidFill>
              </a:rPr>
              <a:t>→ Erwartete Antwort: </a:t>
            </a:r>
            <a:r>
              <a:rPr lang="de-DE" b="1">
                <a:solidFill>
                  <a:schemeClr val="dk1"/>
                </a:solidFill>
              </a:rPr>
              <a:t>Stichpunktliste oder Tabelle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i="1">
                <a:solidFill>
                  <a:schemeClr val="dk1"/>
                </a:solidFill>
              </a:rPr>
              <a:t>(Klick)</a:t>
            </a:r>
            <a:br>
              <a:rPr lang="de-DE" i="1">
                <a:solidFill>
                  <a:schemeClr val="dk1"/>
                </a:solidFill>
              </a:rPr>
            </a:br>
            <a:r>
              <a:rPr lang="de-DE">
                <a:solidFill>
                  <a:schemeClr val="dk1"/>
                </a:solidFill>
              </a:rPr>
              <a:t>In einer Aufzählung oder Tabelle wird sofort sichtbar, was Vor- und Nachteile sind – klar, direkt, verständlich.</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Überleitung: Genau hier setzt Fine-Tuning an.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Erklärung Fine-Tuning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Beim </a:t>
            </a:r>
            <a:r>
              <a:rPr lang="de-DE" b="1">
                <a:solidFill>
                  <a:schemeClr val="dk1"/>
                </a:solidFill>
              </a:rPr>
              <a:t>Fine-Tuning</a:t>
            </a:r>
            <a:r>
              <a:rPr lang="de-DE">
                <a:solidFill>
                  <a:schemeClr val="dk1"/>
                </a:solidFill>
              </a:rPr>
              <a:t> wird dem Chatbot durch gezielte Beispiele gezeigt, wie er antworten soll – sowohl inhaltlich als auch formal.</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Diese Beispiele bestehen aus </a:t>
            </a:r>
            <a:r>
              <a:rPr lang="de-DE" b="1">
                <a:solidFill>
                  <a:schemeClr val="dk1"/>
                </a:solidFill>
              </a:rPr>
              <a:t>Frage-Antwort-Paaren</a:t>
            </a:r>
            <a:r>
              <a:rPr lang="de-DE">
                <a:solidFill>
                  <a:schemeClr val="dk1"/>
                </a:solidFill>
              </a:rPr>
              <a:t>, die von Menschen erstellt wurden.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Man nennt das auch </a:t>
            </a:r>
            <a:r>
              <a:rPr lang="de-DE" b="1">
                <a:solidFill>
                  <a:schemeClr val="dk1"/>
                </a:solidFill>
              </a:rPr>
              <a:t>überwachtes Lernen</a:t>
            </a:r>
            <a:r>
              <a:rPr lang="de-DE">
                <a:solidFill>
                  <a:schemeClr val="dk1"/>
                </a:solidFill>
              </a:rPr>
              <a:t>: Die KI „lernt“, wie sie auf ähnliche Anfragen in Zukunft reagieren soll – z. B. mit Stichpunkten, Tabellen oder in einfacher Sprache.</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Frage zur Reflexion (ca. 30 Sekunden):</a:t>
            </a:r>
            <a:br>
              <a:rPr lang="de-DE" b="1">
                <a:solidFill>
                  <a:schemeClr val="dk1"/>
                </a:solidFill>
              </a:rPr>
            </a:br>
            <a:r>
              <a:rPr lang="de-DE" b="1">
                <a:solidFill>
                  <a:schemeClr val="dk1"/>
                </a:solidFill>
              </a:rPr>
              <a:t>Wozu kann Fine-Tuning nützlich sein?</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Mögliche Antworten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Die KI wird auf ein bestimmtes Thema oder eine Aufgabe spezialisiert.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 kann auf die Bedürfnisse bestimmter Nutzergruppen abgestimmt werden (z. B. durch leichte Sprache).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Die Darstellung der Antworten wird übersichtlicher und besser verständlich (z. B. durch Listen oder Tabellen).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(Klick)-Markierungen weisen auf eine Animation innerhalb der Folie hin, die passend zum besprochenen Inhalt wechselt.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TN aktiv einbinden, z. B. durch Rückfragen zu konkreten Beispielen aus dem Alltag.</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Begriff „überwachtes Lernen“ ruhig nennen, aber niedrigschwellig erklären (kein technisches Vorwissen voraussetzen).</a:t>
            </a:r>
            <a:endParaRPr b="1">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31ba251ce29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41" name="Google Shape;741;g31ba251ce29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400"/>
              </a:spcBef>
              <a:spcAft>
                <a:spcPts val="0"/>
              </a:spcAft>
              <a:buSzPts val="1100"/>
              <a:buNone/>
            </a:pPr>
            <a:r>
              <a:rPr lang="de-DE" sz="1300" b="1">
                <a:solidFill>
                  <a:srgbClr val="FF0000"/>
                </a:solidFill>
              </a:rPr>
              <a:t>ACHTUNG - diese Arbeitszeit wurde im Zeitplan für den Workshop nicht berücksichtigt, da sie optional ist. Bedeutet, dass die Zeit der Bearbeitung noch zusätzlich zur Gesamtzeit des Workshops eingeplant werden muss und es dann zu Verschiebungen kommen kann.</a:t>
            </a:r>
            <a:endParaRPr sz="1300" b="1">
              <a:solidFill>
                <a:srgbClr val="FF0000"/>
              </a:solidFill>
            </a:endParaRPr>
          </a:p>
          <a:p>
            <a:pPr marL="0" lvl="0" indent="0" algn="l" rtl="0">
              <a:lnSpc>
                <a:spcPct val="115000"/>
              </a:lnSpc>
              <a:spcBef>
                <a:spcPts val="1400"/>
              </a:spcBef>
              <a:spcAft>
                <a:spcPts val="0"/>
              </a:spcAft>
              <a:buNone/>
            </a:pPr>
            <a:r>
              <a:rPr lang="de-DE" sz="1300" b="1">
                <a:solidFill>
                  <a:schemeClr val="dk1"/>
                </a:solidFill>
              </a:rPr>
              <a:t>Optionale Aufgabe: Challenge 4 – 2. Fine-Tuning</a:t>
            </a:r>
            <a:endParaRPr sz="1300" b="1">
              <a:solidFill>
                <a:schemeClr val="dk1"/>
              </a:solidFill>
            </a:endParaRPr>
          </a:p>
          <a:p>
            <a:pPr marL="0" lvl="0" indent="0" algn="l" rtl="0">
              <a:lnSpc>
                <a:spcPct val="115000"/>
              </a:lnSpc>
              <a:spcBef>
                <a:spcPts val="1200"/>
              </a:spcBef>
              <a:spcAft>
                <a:spcPts val="0"/>
              </a:spcAft>
              <a:buNone/>
            </a:pPr>
            <a:r>
              <a:rPr lang="de-DE" b="1">
                <a:solidFill>
                  <a:schemeClr val="dk1"/>
                </a:solidFill>
              </a:rPr>
              <a:t>Gesamtzeit:</a:t>
            </a:r>
            <a:r>
              <a:rPr lang="de-DE">
                <a:solidFill>
                  <a:schemeClr val="dk1"/>
                </a:solidFill>
              </a:rPr>
              <a:t> ca. 30 Minuten</a:t>
            </a:r>
            <a:br>
              <a:rPr lang="de-DE">
                <a:solidFill>
                  <a:schemeClr val="dk1"/>
                </a:solidFill>
              </a:rPr>
            </a:br>
            <a:r>
              <a:rPr lang="de-DE" i="1">
                <a:solidFill>
                  <a:schemeClr val="dk1"/>
                </a:solidFill>
              </a:rPr>
              <a:t>(optional – experimentell, keine Garantie auf Funktionalität)</a:t>
            </a:r>
            <a:endParaRPr i="1">
              <a:solidFill>
                <a:schemeClr val="dk1"/>
              </a:solidFill>
            </a:endParaRPr>
          </a:p>
          <a:p>
            <a:pPr marL="0" lvl="0" indent="0" algn="l" rtl="0">
              <a:lnSpc>
                <a:spcPct val="115000"/>
              </a:lnSpc>
              <a:spcBef>
                <a:spcPts val="1200"/>
              </a:spcBef>
              <a:spcAft>
                <a:spcPts val="0"/>
              </a:spcAft>
              <a:buNone/>
            </a:pPr>
            <a:r>
              <a:rPr lang="de-DE" b="1">
                <a:solidFill>
                  <a:schemeClr val="dk1"/>
                </a:solidFill>
              </a:rPr>
              <a:t>Ziel:</a:t>
            </a:r>
            <a:endParaRPr b="1">
              <a:solidFill>
                <a:schemeClr val="dk1"/>
              </a:solidFill>
            </a:endParaRPr>
          </a:p>
          <a:p>
            <a:pPr marL="0" lvl="0" indent="0" algn="l" rtl="0">
              <a:lnSpc>
                <a:spcPct val="115000"/>
              </a:lnSpc>
              <a:spcBef>
                <a:spcPts val="1200"/>
              </a:spcBef>
              <a:spcAft>
                <a:spcPts val="0"/>
              </a:spcAft>
              <a:buNone/>
            </a:pPr>
            <a:r>
              <a:rPr lang="de-DE">
                <a:solidFill>
                  <a:schemeClr val="dk1"/>
                </a:solidFill>
              </a:rPr>
              <a:t>Die TN erproben, wie sich das Antwortverhalten eines Chatbots gezielt durch Fine-Tuning beeinflussen lässt – insbesondere in Bezug auf Struktur, Format und Verständlichkeit. Sie erleben, dass nicht nur Inhalte, sondern auch die Darstellung durch passende Trainingsdaten beeinflusst werden kann.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Hinweis zu Beginn (für M):</a:t>
            </a:r>
            <a:endParaRPr b="1">
              <a:solidFill>
                <a:schemeClr val="dk1"/>
              </a:solidFill>
            </a:endParaRPr>
          </a:p>
          <a:p>
            <a:pPr marL="0" lvl="0" indent="0" algn="l" rtl="0">
              <a:lnSpc>
                <a:spcPct val="115000"/>
              </a:lnSpc>
              <a:spcBef>
                <a:spcPts val="1200"/>
              </a:spcBef>
              <a:spcAft>
                <a:spcPts val="0"/>
              </a:spcAft>
              <a:buNone/>
            </a:pPr>
            <a:r>
              <a:rPr lang="de-DE">
                <a:solidFill>
                  <a:schemeClr val="dk1"/>
                </a:solidFill>
              </a:rPr>
              <a:t>Diese Aufgabe ist </a:t>
            </a:r>
            <a:r>
              <a:rPr lang="de-DE" b="1">
                <a:solidFill>
                  <a:schemeClr val="dk1"/>
                </a:solidFill>
              </a:rPr>
              <a:t>freiwillig</a:t>
            </a:r>
            <a:r>
              <a:rPr lang="de-DE">
                <a:solidFill>
                  <a:schemeClr val="dk1"/>
                </a:solidFill>
              </a:rPr>
              <a:t> und </a:t>
            </a:r>
            <a:r>
              <a:rPr lang="de-DE" b="1">
                <a:solidFill>
                  <a:schemeClr val="dk1"/>
                </a:solidFill>
              </a:rPr>
              <a:t>experimentell</a:t>
            </a:r>
            <a:r>
              <a:rPr lang="de-DE">
                <a:solidFill>
                  <a:schemeClr val="dk1"/>
                </a:solidFill>
              </a:rPr>
              <a:t>. Das zugrunde liegende System wurde für diesen Zweck </a:t>
            </a:r>
            <a:r>
              <a:rPr lang="de-DE" b="1">
                <a:solidFill>
                  <a:schemeClr val="dk1"/>
                </a:solidFill>
              </a:rPr>
              <a:t>nicht umfassend getestet</a:t>
            </a:r>
            <a:r>
              <a:rPr lang="de-DE">
                <a:solidFill>
                  <a:schemeClr val="dk1"/>
                </a:solidFill>
              </a:rPr>
              <a:t>. Es besteht </a:t>
            </a:r>
            <a:r>
              <a:rPr lang="de-DE" b="1">
                <a:solidFill>
                  <a:schemeClr val="dk1"/>
                </a:solidFill>
              </a:rPr>
              <a:t>keine Garantie</a:t>
            </a:r>
            <a:r>
              <a:rPr lang="de-DE">
                <a:solidFill>
                  <a:schemeClr val="dk1"/>
                </a:solidFill>
              </a:rPr>
              <a:t>, dass die gewünschten Effekte zuverlässig eintreten. Der Fokus liegt auf dem </a:t>
            </a:r>
            <a:r>
              <a:rPr lang="de-DE" b="1">
                <a:solidFill>
                  <a:schemeClr val="dk1"/>
                </a:solidFill>
              </a:rPr>
              <a:t>Erfahrungsgewinn im Umgang mit Training und Antwortverhalten</a:t>
            </a:r>
            <a:r>
              <a:rPr lang="de-DE">
                <a:solidFill>
                  <a:schemeClr val="dk1"/>
                </a:solidFill>
              </a:rPr>
              <a: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Ablauf &amp; Aufgaben (zwei mögliche Varianten):</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Variante 1 – Eigene Fine-Tuning-Datei erstellen (empfohlen bei aktiver TN-Gruppe):</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a:solidFill>
                  <a:schemeClr val="dk1"/>
                </a:solidFill>
              </a:rPr>
              <a:t>TN überlegen sich eigene Fragen, bei denen eine klar strukturierte oder benutzerfreundlichere Antwort sinnvoll wäre (z. B. in Listen- oder Tabellenform).</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Sie testen, wie der Chatbot aktuell auf diese Fragen reagiert (ohne Fine-Tuning).</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Anschließend erstellen sie eine kleine Sammlung von Frage-Antwort-Paaren in einem Textdokument – mit gewünschtem Antwortformat (z. B. Aufzählung, klare Gliederung).</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Das Dokument wird als </a:t>
            </a:r>
            <a:r>
              <a:rPr lang="de-DE" b="1">
                <a:solidFill>
                  <a:schemeClr val="dk1"/>
                </a:solidFill>
              </a:rPr>
              <a:t>PDF exportiert</a:t>
            </a:r>
            <a:r>
              <a:rPr lang="de-DE">
                <a:solidFill>
                  <a:schemeClr val="dk1"/>
                </a:solidFill>
              </a:rPr>
              <a:t> und in den Chatbot hochgeladen.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TN stellen erneut dieselben Fragen und vergleichen das Antwortverhalten vor und nach dem Upload.</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Variante 2 – Vorgegebene Fine-Tuning-PDF nutzen (bei begrenzter Zeit oder technischer Sicherheit):</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a:solidFill>
                  <a:schemeClr val="dk1"/>
                </a:solidFill>
              </a:rPr>
              <a:t>TN erhalten eine vorbereitete PDF-Datei mit Beispiel-Frage-Antwort-Paaren.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Die Datei wird in den Chatbot hochgeladen.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TN stellen die dazugehörigen Fragen und beobachten, ob die Antworten strukturierter oder gezielter ausfallen als zuvor.</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Reflexion (gemeinsam im Plenum):</a:t>
            </a:r>
            <a:endParaRPr b="1">
              <a:solidFill>
                <a:schemeClr val="dk1"/>
              </a:solidFill>
            </a:endParaRPr>
          </a:p>
          <a:p>
            <a:pPr marL="457200" lvl="0" indent="0" algn="l" rtl="0">
              <a:lnSpc>
                <a:spcPct val="115000"/>
              </a:lnSpc>
              <a:spcBef>
                <a:spcPts val="1200"/>
              </a:spcBef>
              <a:spcAft>
                <a:spcPts val="0"/>
              </a:spcAft>
              <a:buNone/>
            </a:pPr>
            <a:r>
              <a:rPr lang="de-DE" b="1">
                <a:solidFill>
                  <a:schemeClr val="dk1"/>
                </a:solidFill>
              </a:rPr>
              <a:t>Frage:</a:t>
            </a:r>
            <a:r>
              <a:rPr lang="de-DE">
                <a:solidFill>
                  <a:schemeClr val="dk1"/>
                </a:solidFill>
              </a:rPr>
              <a:t> Was können mögliche Vorteile von Fine-Tuning sein?</a:t>
            </a:r>
            <a:endParaRPr>
              <a:solidFill>
                <a:schemeClr val="dk1"/>
              </a:solidFill>
            </a:endParaRPr>
          </a:p>
          <a:p>
            <a:pPr marL="457200" lvl="0" indent="0" algn="l" rtl="0">
              <a:lnSpc>
                <a:spcPct val="115000"/>
              </a:lnSpc>
              <a:spcBef>
                <a:spcPts val="1200"/>
              </a:spcBef>
              <a:spcAft>
                <a:spcPts val="0"/>
              </a:spcAft>
              <a:buNone/>
            </a:pPr>
            <a:r>
              <a:rPr lang="de-DE" b="1">
                <a:solidFill>
                  <a:schemeClr val="dk1"/>
                </a:solidFill>
              </a:rPr>
              <a:t>Mögliche Antworten:</a:t>
            </a:r>
            <a:endParaRPr b="1">
              <a:solidFill>
                <a:schemeClr val="dk1"/>
              </a:solidFill>
            </a:endParaRPr>
          </a:p>
          <a:p>
            <a:pPr marL="914400" lvl="0" indent="-298450" algn="l" rtl="0">
              <a:lnSpc>
                <a:spcPct val="115000"/>
              </a:lnSpc>
              <a:spcBef>
                <a:spcPts val="1200"/>
              </a:spcBef>
              <a:spcAft>
                <a:spcPts val="0"/>
              </a:spcAft>
              <a:buClr>
                <a:schemeClr val="dk1"/>
              </a:buClr>
              <a:buSzPts val="1100"/>
              <a:buChar char="●"/>
            </a:pPr>
            <a:r>
              <a:rPr lang="de-DE">
                <a:solidFill>
                  <a:schemeClr val="dk1"/>
                </a:solidFill>
              </a:rPr>
              <a:t>Spezialisierung auf ein bestimmtes Thema oder eine Zielgruppe</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Relevantere und klarer strukturierte Antworten</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Anpassung des Antwortstils (z. B. einfache Sprache, Tabellen, Bulletpoints)</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Höhere Verständlichkeit für die Nutzenden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Bei Variante 1 aktiv unterstützen (z. B. bei Formatierung, Export, Upload).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Den Fokus nicht auf ein „perfektes Ergebnis“, sondern auf das </a:t>
            </a:r>
            <a:r>
              <a:rPr lang="de-DE" b="1">
                <a:solidFill>
                  <a:schemeClr val="dk1"/>
                </a:solidFill>
              </a:rPr>
              <a:t>Erkennen von Mustern und Effekten</a:t>
            </a:r>
            <a:r>
              <a:rPr lang="de-DE">
                <a:solidFill>
                  <a:schemeClr val="dk1"/>
                </a:solidFill>
              </a:rPr>
              <a:t> legen.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Ggf. kurze Zwischenfrage einbauen: </a:t>
            </a:r>
            <a:r>
              <a:rPr lang="de-DE" i="1">
                <a:solidFill>
                  <a:schemeClr val="dk1"/>
                </a:solidFill>
              </a:rPr>
              <a:t>„Hat sich das Antwortformat nach dem Training spürbar verändert?“</a:t>
            </a:r>
            <a:endParaRPr i="1">
              <a:solidFill>
                <a:schemeClr val="dk1"/>
              </a:solidFill>
            </a:endParaRPr>
          </a:p>
          <a:p>
            <a:pPr marL="457200" lvl="0" indent="0" algn="l" rtl="0">
              <a:lnSpc>
                <a:spcPct val="115000"/>
              </a:lnSpc>
              <a:spcBef>
                <a:spcPts val="1200"/>
              </a:spcBef>
              <a:spcAft>
                <a:spcPts val="0"/>
              </a:spcAft>
              <a:buNone/>
            </a:pPr>
            <a:endParaRPr sz="1300" b="1">
              <a:solidFill>
                <a:schemeClr val="dk1"/>
              </a:solidFill>
            </a:endParaRPr>
          </a:p>
          <a:p>
            <a:pPr marL="0" lvl="0" indent="0" algn="l" rtl="0">
              <a:lnSpc>
                <a:spcPct val="115000"/>
              </a:lnSpc>
              <a:spcBef>
                <a:spcPts val="1200"/>
              </a:spcBef>
              <a:spcAft>
                <a:spcPts val="1200"/>
              </a:spcAft>
              <a:buSzPts val="1100"/>
              <a:buNone/>
            </a:pPr>
            <a:endParaRPr b="1">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 name="Google Shape;15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b="1">
                <a:solidFill>
                  <a:schemeClr val="dk1"/>
                </a:solidFill>
              </a:rPr>
              <a:t>Onboarding - Tagesablauf</a:t>
            </a:r>
            <a:endParaRPr/>
          </a:p>
          <a:p>
            <a:pPr marL="0" lvl="0" indent="0" algn="l" rtl="0">
              <a:lnSpc>
                <a:spcPct val="100000"/>
              </a:lnSpc>
              <a:spcBef>
                <a:spcPts val="0"/>
              </a:spcBef>
              <a:spcAft>
                <a:spcPts val="0"/>
              </a:spcAft>
              <a:buSzPts val="1100"/>
              <a:buNone/>
            </a:pP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Moderator:in stellt TN den Tagesablauf vor und geht auch auf Pausen ein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349a7e7363a_4_4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349a7e7363a_4_4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 Teil 3</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Teil 3 frei.</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Teil 2: 123</a:t>
            </a:r>
            <a:endParaRPr sz="1200" b="1">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g31ba251ce29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g31ba251ce29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Challenge 4 – 3. Fehl-/Desinformationen</a:t>
            </a:r>
            <a:br>
              <a:rPr lang="de-DE" b="1">
                <a:solidFill>
                  <a:schemeClr val="dk1"/>
                </a:solidFill>
              </a:rPr>
            </a:br>
            <a:r>
              <a:rPr lang="de-DE" b="1">
                <a:solidFill>
                  <a:schemeClr val="dk1"/>
                </a:solidFill>
              </a:rPr>
              <a:t>Gesamtzeit:</a:t>
            </a:r>
            <a:r>
              <a:rPr lang="de-DE">
                <a:solidFill>
                  <a:schemeClr val="dk1"/>
                </a:solidFill>
              </a:rPr>
              <a:t> 15 Minuten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Arbeitsphase:</a:t>
            </a:r>
            <a:r>
              <a:rPr lang="de-DE">
                <a:solidFill>
                  <a:schemeClr val="dk1"/>
                </a:solidFill>
              </a:rPr>
              <a:t> ca. 12 Minuten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Reflexion:</a:t>
            </a:r>
            <a:r>
              <a:rPr lang="de-DE">
                <a:solidFill>
                  <a:schemeClr val="dk1"/>
                </a:solidFill>
              </a:rPr>
              <a:t> ca. 3 Minuten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erkennen, wie sich Fehl- und Desinformationen auf die Antworten eines Chatbots auswirken. Sie erleben, dass der Chatbot auch Falschaussagen übernehmen und wiedergeben kann, wenn diese Bestandteil der Trainingsdaten sind. Gleichzeitig wird das Bewusstsein für die Verantwortung beim Training von KI-Systemen gestärkt.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Aufgabe und Einführung durch M (ca. 3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stellt die Aufgabe vor: Die TN erstellen in Kleingruppen oder einzeln ein kurzes Dokument mit </a:t>
            </a:r>
            <a:r>
              <a:rPr lang="de-DE" b="1">
                <a:solidFill>
                  <a:schemeClr val="dk1"/>
                </a:solidFill>
              </a:rPr>
              <a:t>2–3 Gerüchten</a:t>
            </a:r>
            <a:r>
              <a:rPr lang="de-DE">
                <a:solidFill>
                  <a:schemeClr val="dk1"/>
                </a:solidFill>
              </a:rPr>
              <a:t> über soziale Medien.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i="1">
                <a:solidFill>
                  <a:schemeClr val="dk1"/>
                </a:solidFill>
              </a:rPr>
              <a:t>(Klick)</a:t>
            </a:r>
            <a:r>
              <a:rPr lang="de-DE">
                <a:solidFill>
                  <a:schemeClr val="dk1"/>
                </a:solidFill>
              </a:rPr>
              <a:t> Beispiel auf der Folie zeigen:</a:t>
            </a:r>
            <a:br>
              <a:rPr lang="de-DE">
                <a:solidFill>
                  <a:schemeClr val="dk1"/>
                </a:solidFill>
              </a:rPr>
            </a:br>
            <a:r>
              <a:rPr lang="de-DE" i="1">
                <a:solidFill>
                  <a:schemeClr val="dk1"/>
                </a:solidFill>
              </a:rPr>
              <a:t>„Videos mit weniger als 100 Likes werden bei TikTok gelöscht“</a:t>
            </a:r>
            <a:br>
              <a:rPr lang="de-DE" i="1">
                <a:solidFill>
                  <a:schemeClr val="dk1"/>
                </a:solidFill>
              </a:rPr>
            </a:br>
            <a:r>
              <a:rPr lang="de-DE">
                <a:solidFill>
                  <a:schemeClr val="dk1"/>
                </a:solidFill>
              </a:rPr>
              <a:t>→ M geht kurz darauf ein, um die Richtung zu verdeutlichen (kurz, plausibel klingend, aber falsch).</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beschreiben jedes Gerücht mit 1–2 Sätzen. Wichtig: Das Gerücht soll inhaltlich nachvollziehbar wirken, aber </a:t>
            </a:r>
            <a:r>
              <a:rPr lang="de-DE" b="1">
                <a:solidFill>
                  <a:schemeClr val="dk1"/>
                </a:solidFill>
              </a:rPr>
              <a:t>nachweislich falsch</a:t>
            </a:r>
            <a:r>
              <a:rPr lang="de-DE">
                <a:solidFill>
                  <a:schemeClr val="dk1"/>
                </a:solidFill>
              </a:rPr>
              <a:t> sein.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Erstellung des Dokuments (ca. 6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erstellen ihre Beispiele in einem Textdokument.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Danach speichern sie es als PDF.</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Upload und Testfragen an den Chatbot (ca. 3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 PDF-Datei wird im Chatbot hochgeladen.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stellen </a:t>
            </a:r>
            <a:r>
              <a:rPr lang="de-DE" b="1">
                <a:solidFill>
                  <a:schemeClr val="dk1"/>
                </a:solidFill>
              </a:rPr>
              <a:t>1–2 gezielte Fragen</a:t>
            </a:r>
            <a:r>
              <a:rPr lang="de-DE">
                <a:solidFill>
                  <a:schemeClr val="dk1"/>
                </a:solidFill>
              </a:rPr>
              <a:t> zu den eingefügten Gerüchten, z. B.:</a:t>
            </a:r>
            <a:br>
              <a:rPr lang="de-DE">
                <a:solidFill>
                  <a:schemeClr val="dk1"/>
                </a:solidFill>
              </a:rPr>
            </a:br>
            <a:r>
              <a:rPr lang="de-DE" i="1">
                <a:solidFill>
                  <a:schemeClr val="dk1"/>
                </a:solidFill>
              </a:rPr>
              <a:t>„Was passiert mit TikTok-Videos, die weniger als 100 Likes haben?“</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Beobachten, ob und wie der Chatbot die Gerüchte übernimmt und wiedergibt.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Reflexion (ca. 3 Minuten):</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Fragen an die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Was passiert, wenn dein Chatbot mit Fehlinformationen trainiert wurde?</a:t>
            </a:r>
            <a:br>
              <a:rPr lang="de-DE" b="1">
                <a:solidFill>
                  <a:schemeClr val="dk1"/>
                </a:solidFill>
              </a:rPr>
            </a:br>
            <a:r>
              <a:rPr lang="de-DE">
                <a:solidFill>
                  <a:schemeClr val="dk1"/>
                </a:solidFill>
              </a:rPr>
              <a:t>→ Er übernimmt und verbreitet diese Inhalte in seinen Antworten.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Was könnten die Auswirkungen davon sein, wenn Nutzer falsche Informationen erhalten?</a:t>
            </a:r>
            <a:br>
              <a:rPr lang="de-DE" b="1">
                <a:solidFill>
                  <a:schemeClr val="dk1"/>
                </a:solidFill>
              </a:rPr>
            </a:br>
            <a:r>
              <a:rPr lang="de-DE">
                <a:solidFill>
                  <a:schemeClr val="dk1"/>
                </a:solidFill>
              </a:rPr>
              <a:t>→ Verunsicherung, falsche Entscheidungen, Weitergabe von Desinformationen etc.</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Welche Verantwortung hat der Entwickler eines Chatbots?</a:t>
            </a:r>
            <a:br>
              <a:rPr lang="de-DE" b="1">
                <a:solidFill>
                  <a:schemeClr val="dk1"/>
                </a:solidFill>
              </a:rPr>
            </a:br>
            <a:r>
              <a:rPr lang="de-DE">
                <a:solidFill>
                  <a:schemeClr val="dk1"/>
                </a:solidFill>
              </a:rPr>
              <a:t>→ Inhalte prüfen, Quellen kontrollieren, Testen und Korrigieren.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Schlussfolgerung:</a:t>
            </a:r>
            <a:br>
              <a:rPr lang="de-DE" b="1">
                <a:solidFill>
                  <a:schemeClr val="dk1"/>
                </a:solidFill>
              </a:rPr>
            </a:br>
            <a:r>
              <a:rPr lang="de-DE">
                <a:solidFill>
                  <a:schemeClr val="dk1"/>
                </a:solidFill>
              </a:rPr>
              <a:t>Ein Chatbot spiegelt das, womit er trainiert wurde – ob richtig oder falsch. Umso wichtiger ist es, Trainingsdaten bewusst zu wählen und kritisch mit den Ergebnissen umzugehen.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2–3 plausible, aber falsche Gerüchte formulieren.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Dokument als PDF speichern und in den Chatbot hochladen.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1–2 passende Fragen zum Inhalt stellen.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Das Antwortverhalten des Chatbots beobachten und reflektieren.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Falls wenig Ideen kommen, auf häufige Mythen oder Halbwahrheiten im Alltag hinweisen (z. B. Instagram zeigt nur Bilder mit vielen Likes, TikTok ist bald kostenpflichtig).</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Bei der Reflexion bewusst nicht nur technische, sondern auch ethische Aspekte einbringen.</a:t>
            </a:r>
            <a:endParaRPr i="1">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Optional: Ergebnisse der Gruppen gemeinsam kurz durchgehen.</a:t>
            </a:r>
            <a:endParaRPr b="1">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g31ba251ce29_0_1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6" name="Google Shape;796;g31ba251ce29_0_1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Reflexion zur Challenge 4</a:t>
            </a:r>
            <a:br>
              <a:rPr lang="de-DE" b="1">
                <a:solidFill>
                  <a:schemeClr val="dk1"/>
                </a:solidFill>
              </a:rPr>
            </a:br>
            <a:r>
              <a:rPr lang="de-DE" b="1">
                <a:solidFill>
                  <a:schemeClr val="dk1"/>
                </a:solidFill>
              </a:rPr>
              <a:t>Zeit:</a:t>
            </a:r>
            <a:r>
              <a:rPr lang="de-DE">
                <a:solidFill>
                  <a:schemeClr val="dk1"/>
                </a:solidFill>
              </a:rPr>
              <a:t> ca. 4 Minuten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reflektieren, was sie über das Training, die Steuerung und die Grenzen eines Chatbots gelernt haben. Es wird ein Bewusstsein für die Bedeutung von Datenqualität, Systemprompts und kritischer Prüfung geschaffen – auch im Hinblick auf große KI-Modelle wie ChatGPT.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1. Rückblick – Fragen zur Erfahrung mit dem eigenen Chatbot (ca. 2 Minuten):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Frage:</a:t>
            </a:r>
            <a:r>
              <a:rPr lang="de-DE">
                <a:solidFill>
                  <a:schemeClr val="dk1"/>
                </a:solidFill>
              </a:rPr>
              <a:t> Was war für das Training wichtig?</a:t>
            </a:r>
            <a:br>
              <a:rPr lang="de-DE">
                <a:solidFill>
                  <a:schemeClr val="dk1"/>
                </a:solidFill>
              </a:rPr>
            </a:br>
            <a:r>
              <a:rPr lang="de-DE" b="1">
                <a:solidFill>
                  <a:schemeClr val="dk1"/>
                </a:solidFill>
              </a:rPr>
              <a:t>Antwort:</a:t>
            </a:r>
            <a:r>
              <a:rPr lang="de-DE">
                <a:solidFill>
                  <a:schemeClr val="dk1"/>
                </a:solidFill>
              </a:rPr>
              <a:t> Eine ausreichende Menge und Qualität an Daten, damit der Chatbot sich sinnvoll auf ein Thema spezialisieren kann.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Frage:</a:t>
            </a:r>
            <a:r>
              <a:rPr lang="de-DE">
                <a:solidFill>
                  <a:schemeClr val="dk1"/>
                </a:solidFill>
              </a:rPr>
              <a:t> Wie geht der Chatbot mit Informationen um, die er nicht kennt?</a:t>
            </a:r>
            <a:br>
              <a:rPr lang="de-DE">
                <a:solidFill>
                  <a:schemeClr val="dk1"/>
                </a:solidFill>
              </a:rPr>
            </a:br>
            <a:r>
              <a:rPr lang="de-DE" b="1">
                <a:solidFill>
                  <a:schemeClr val="dk1"/>
                </a:solidFill>
              </a:rPr>
              <a:t>Antwort:</a:t>
            </a:r>
            <a:r>
              <a:rPr lang="de-DE">
                <a:solidFill>
                  <a:schemeClr val="dk1"/>
                </a:solidFill>
              </a:rPr>
              <a:t> Je nach Systemprompt gibt er an, dass er die Information nicht kennt. Trotzdem kann es zu </a:t>
            </a:r>
            <a:r>
              <a:rPr lang="de-DE" b="1">
                <a:solidFill>
                  <a:schemeClr val="dk1"/>
                </a:solidFill>
              </a:rPr>
              <a:t>Halluzinationen</a:t>
            </a:r>
            <a:r>
              <a:rPr lang="de-DE">
                <a:solidFill>
                  <a:schemeClr val="dk1"/>
                </a:solidFill>
              </a:rPr>
              <a:t> kommen – also zu erfundenen, aber plausibel klingenden Antworten, auch wenn dies ausdrücklich vermieden werden soll.</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Frage:</a:t>
            </a:r>
            <a:r>
              <a:rPr lang="de-DE">
                <a:solidFill>
                  <a:schemeClr val="dk1"/>
                </a:solidFill>
              </a:rPr>
              <a:t> Wozu ist Fine-Tuning nützlich?</a:t>
            </a:r>
            <a:br>
              <a:rPr lang="de-DE">
                <a:solidFill>
                  <a:schemeClr val="dk1"/>
                </a:solidFill>
              </a:rPr>
            </a:br>
            <a:r>
              <a:rPr lang="de-DE" b="1">
                <a:solidFill>
                  <a:schemeClr val="dk1"/>
                </a:solidFill>
              </a:rPr>
              <a:t>Antwort:</a:t>
            </a:r>
            <a:r>
              <a:rPr lang="de-DE">
                <a:solidFill>
                  <a:schemeClr val="dk1"/>
                </a:solidFill>
              </a:rPr>
              <a:t> Um die Qualität, Struktur und Verständlichkeit der Antworten zu verbessern – z. B. durch Anpassung an eine Zielgruppe oder durch ein bestimmtes Antwortformat wie Listen oder Tabellen.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2. Vertiefung – Umgang mit (Fehl-)Informationen (ca. 1 Minute):</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Frage:</a:t>
            </a:r>
            <a:r>
              <a:rPr lang="de-DE">
                <a:solidFill>
                  <a:schemeClr val="dk1"/>
                </a:solidFill>
              </a:rPr>
              <a:t> Warum ist es wichtig, beim Training auf zuverlässige Quellen zu achten?</a:t>
            </a:r>
            <a:br>
              <a:rPr lang="de-DE">
                <a:solidFill>
                  <a:schemeClr val="dk1"/>
                </a:solidFill>
              </a:rPr>
            </a:br>
            <a:r>
              <a:rPr lang="de-DE" b="1">
                <a:solidFill>
                  <a:schemeClr val="dk1"/>
                </a:solidFill>
              </a:rPr>
              <a:t>Antwort:</a:t>
            </a:r>
            <a:r>
              <a:rPr lang="de-DE">
                <a:solidFill>
                  <a:schemeClr val="dk1"/>
                </a:solidFill>
              </a:rPr>
              <a:t> Falsche Informationen können vom Chatbot übernommen und weitergegeben werden. Das kann zu Fehlinformationen, Fehlverhalten oder auch Gefahren für Nutzer:innen führen – z. B. bei Gesundheits- oder Sicherheitsthemen.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Frage:</a:t>
            </a:r>
            <a:r>
              <a:rPr lang="de-DE">
                <a:solidFill>
                  <a:schemeClr val="dk1"/>
                </a:solidFill>
              </a:rPr>
              <a:t> Was passiert, wenn jemand absichtlich Desinformationen einbringt?</a:t>
            </a:r>
            <a:br>
              <a:rPr lang="de-DE">
                <a:solidFill>
                  <a:schemeClr val="dk1"/>
                </a:solidFill>
              </a:rPr>
            </a:br>
            <a:r>
              <a:rPr lang="de-DE" b="1">
                <a:solidFill>
                  <a:schemeClr val="dk1"/>
                </a:solidFill>
              </a:rPr>
              <a:t>Antwort:</a:t>
            </a:r>
            <a:r>
              <a:rPr lang="de-DE">
                <a:solidFill>
                  <a:schemeClr val="dk1"/>
                </a:solidFill>
              </a:rPr>
              <a:t> Auch gezielte Manipulationen fließen in das Antwortverhalten des Chatbots ein. Der Chatbot übernimmt diese Inhalte, wenn keine Korrektur erfolgt – das macht gezielte Täuschung möglich und gefährlich.</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3. Überleitung zu großen KI-Systemen wie ChatGPT (ca. 1 Minute):</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Große Sprachmodelle wie ChatGPT werden mit Millionen von Dokumenten trainiert – hier ist es </a:t>
            </a:r>
            <a:r>
              <a:rPr lang="de-DE" b="1">
                <a:solidFill>
                  <a:schemeClr val="dk1"/>
                </a:solidFill>
              </a:rPr>
              <a:t>nicht mehr möglich</a:t>
            </a:r>
            <a:r>
              <a:rPr lang="de-DE">
                <a:solidFill>
                  <a:schemeClr val="dk1"/>
                </a:solidFill>
              </a:rPr>
              <a:t>, alle Inhalte zu prüfen.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Auch diese Systeme können Halluzinationen erzeugen – trotz strikter Vorgaben.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Deshalb ist es </a:t>
            </a:r>
            <a:r>
              <a:rPr lang="de-DE" b="1">
                <a:solidFill>
                  <a:schemeClr val="dk1"/>
                </a:solidFill>
              </a:rPr>
              <a:t>immer wichtig, Antworten kritisch zu hinterfragen</a:t>
            </a:r>
            <a:r>
              <a:rPr lang="de-DE">
                <a:solidFill>
                  <a:schemeClr val="dk1"/>
                </a:solidFill>
              </a:rPr>
              <a:t>, nicht blind zu vertrauen und bei sensiblen Themen zusätzliche Quellen zu prüfen.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Die Überleitung zu großen Sprachmodellen bewusst als Transfer in den Alltag der TN formulieren.</a:t>
            </a:r>
            <a:endParaRPr b="1"/>
          </a:p>
          <a:p>
            <a:pPr marL="0" lvl="0" indent="0" algn="l" rtl="0">
              <a:lnSpc>
                <a:spcPct val="115000"/>
              </a:lnSpc>
              <a:spcBef>
                <a:spcPts val="1200"/>
              </a:spcBef>
              <a:spcAft>
                <a:spcPts val="0"/>
              </a:spcAft>
              <a:buNone/>
            </a:pPr>
            <a:r>
              <a:rPr lang="de-DE" b="1">
                <a:solidFill>
                  <a:schemeClr val="dk1"/>
                </a:solidFill>
              </a:rPr>
              <a:t>Zusatzinfo (bei Bedarf durch M einsetzbar):</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Halluzinationen</a:t>
            </a:r>
            <a:r>
              <a:rPr lang="de-DE">
                <a:solidFill>
                  <a:schemeClr val="dk1"/>
                </a:solidFill>
              </a:rPr>
              <a:t> = falsche oder erfundene Informationen, die das Modell generiert, obwohl sie nicht in den Daten enthalten sind.</a:t>
            </a:r>
            <a:br>
              <a:rPr lang="de-DE">
                <a:solidFill>
                  <a:schemeClr val="dk1"/>
                </a:solidFill>
              </a:rPr>
            </a:br>
            <a:r>
              <a:rPr lang="de-DE">
                <a:solidFill>
                  <a:schemeClr val="dk1"/>
                </a:solidFill>
              </a:rPr>
              <a:t>Sie entstehen, weil das Modell auf </a:t>
            </a:r>
            <a:r>
              <a:rPr lang="de-DE" b="1">
                <a:solidFill>
                  <a:schemeClr val="dk1"/>
                </a:solidFill>
              </a:rPr>
              <a:t>Wahrscheinlichkeiten</a:t>
            </a:r>
            <a:r>
              <a:rPr lang="de-DE">
                <a:solidFill>
                  <a:schemeClr val="dk1"/>
                </a:solidFill>
              </a:rPr>
              <a:t> basiert und Muster bildet, die plausibel erscheinen – aber faktisch nicht korrekt sein müssen.</a:t>
            </a:r>
            <a:endParaRPr b="1">
              <a:solidFill>
                <a:schemeClr val="dk1"/>
              </a:solidFill>
            </a:endParaRPr>
          </a:p>
          <a:p>
            <a:pPr marL="0" lvl="0" indent="0" algn="l" rtl="0">
              <a:lnSpc>
                <a:spcPct val="100000"/>
              </a:lnSpc>
              <a:spcBef>
                <a:spcPts val="120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g349a7e7363a_4_4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7" name="Google Shape;817;g349a7e7363a_4_4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3: 326</a:t>
            </a:r>
            <a:endParaRPr sz="1200" b="1">
              <a:solidFill>
                <a:schemeClr val="dk1"/>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32: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1" name="Google Shape;831;p32: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None/>
            </a:pPr>
            <a:r>
              <a:rPr lang="de-DE" sz="1200" b="1">
                <a:solidFill>
                  <a:schemeClr val="dk1"/>
                </a:solidFill>
              </a:rPr>
              <a:t>Freies Experimentieren - Challenges verbinden</a:t>
            </a:r>
            <a:endParaRPr sz="1200" b="1">
              <a:solidFill>
                <a:schemeClr val="dk1"/>
              </a:solidFill>
            </a:endParaRPr>
          </a:p>
          <a:p>
            <a:pPr marL="457200" lvl="0" indent="-228600" algn="l" rtl="0">
              <a:spcBef>
                <a:spcPts val="0"/>
              </a:spcBef>
              <a:spcAft>
                <a:spcPts val="0"/>
              </a:spcAft>
              <a:buNone/>
            </a:pPr>
            <a:endParaRPr sz="1200"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Moderator:in fasst zusammen, was die TN in der letzten Challenge gelernt haben und gibt einen Ausblick auf die nächste Challenge</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Learning: </a:t>
            </a:r>
            <a:r>
              <a:rPr lang="de-DE">
                <a:solidFill>
                  <a:schemeClr val="dk1"/>
                </a:solidFill>
              </a:rPr>
              <a:t>Wir haben gesehen, was es braucht, um in der Lage zu sein, seinen eigenen Chatbot bauen zu können und was wir dabei beachten müssen.</a:t>
            </a:r>
            <a:endParaRPr>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Ausblick: </a:t>
            </a:r>
            <a:r>
              <a:rPr lang="de-DE">
                <a:solidFill>
                  <a:schemeClr val="dk1"/>
                </a:solidFill>
              </a:rPr>
              <a:t>In der nächsten Challenge könnt ihr euer Wissen anwenden und einen eigenen Chatbot entwickeln</a:t>
            </a:r>
            <a:endParaRPr>
              <a:solidFill>
                <a:schemeClr val="dk1"/>
              </a:solidFill>
            </a:endParaRPr>
          </a:p>
          <a:p>
            <a:pPr marL="914400" lvl="1" indent="-298450" algn="l" rtl="0">
              <a:spcBef>
                <a:spcPts val="0"/>
              </a:spcBef>
              <a:spcAft>
                <a:spcPts val="0"/>
              </a:spcAft>
              <a:buClr>
                <a:schemeClr val="dk1"/>
              </a:buClr>
              <a:buSzPts val="1100"/>
              <a:buChar char="○"/>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Fokus-Fragen (Challenge 3):</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Wie ist der Ablauf bei der Entwicklung eines Chatbots?</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Worauf muss ich achten, wenn ich meinen eigenen Chatbot baue?</a:t>
            </a:r>
            <a:endParaRPr/>
          </a:p>
        </p:txBody>
      </p:sp>
      <p:sp>
        <p:nvSpPr>
          <p:cNvPr id="832" name="Google Shape;832;p32: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44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g32dbde64e62_1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5" name="Google Shape;845;g32dbde64e62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Eingangsfrage – Wo könnten Chatbots nützlich sein?</a:t>
            </a:r>
            <a:br>
              <a:rPr lang="de-DE" b="1">
                <a:solidFill>
                  <a:schemeClr val="dk1"/>
                </a:solidFill>
              </a:rPr>
            </a:br>
            <a:r>
              <a:rPr lang="de-DE" b="1">
                <a:solidFill>
                  <a:schemeClr val="dk1"/>
                </a:solidFill>
              </a:rPr>
              <a:t>Zeit:</a:t>
            </a:r>
            <a:r>
              <a:rPr lang="de-DE">
                <a:solidFill>
                  <a:schemeClr val="dk1"/>
                </a:solidFill>
              </a:rPr>
              <a:t> ca. 3 Minuten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denken über praktische Einsatzmöglichkeiten von Chatbots nach und entwickeln ein Verständnis für deren Potenzial im Alltag und schulischen Kontext. Dies bereitet den Boden für die Reflexion und Diskussion über sinnvolle Anwendungsbereiche.</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Frage an die TN:</a:t>
            </a:r>
            <a:br>
              <a:rPr lang="de-DE" b="1">
                <a:solidFill>
                  <a:schemeClr val="dk1"/>
                </a:solidFill>
              </a:rPr>
            </a:br>
            <a:r>
              <a:rPr lang="de-DE" b="1">
                <a:solidFill>
                  <a:schemeClr val="dk1"/>
                </a:solidFill>
              </a:rPr>
              <a:t>„Bei welchen Themen könnten Chatbots z. B. in der Schule oder im Alltag nützlich sein?“</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Beispiele zur Orientierung (bei Bedarf einblendbar oder nach TN-Beiträgen ergänzen):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Lernen &amp; Nachhilfe:</a:t>
            </a:r>
            <a:br>
              <a:rPr lang="de-DE" b="1">
                <a:solidFill>
                  <a:schemeClr val="dk1"/>
                </a:solidFill>
              </a:rPr>
            </a:br>
            <a:r>
              <a:rPr lang="de-DE">
                <a:solidFill>
                  <a:schemeClr val="dk1"/>
                </a:solidFill>
              </a:rPr>
              <a:t>Chatbot mit Informationen zum Lernstoff trainieren und anschließend gezielt befragen (z. B. für ein Referat, Prüfungsvorbereitung, Vokabeltraining).</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Nachhaltigkeit &amp; Konsum:</a:t>
            </a:r>
            <a:br>
              <a:rPr lang="de-DE" b="1">
                <a:solidFill>
                  <a:schemeClr val="dk1"/>
                </a:solidFill>
              </a:rPr>
            </a:br>
            <a:r>
              <a:rPr lang="de-DE">
                <a:solidFill>
                  <a:schemeClr val="dk1"/>
                </a:solidFill>
              </a:rPr>
              <a:t>Tipps für klimafreundliches Verhalten, z. B. „Zero Waste“-Alltag, nachhaltige Produkte, regionale Alternativen.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Gesundheit &amp; Wohlbefinden:</a:t>
            </a:r>
            <a:br>
              <a:rPr lang="de-DE" b="1">
                <a:solidFill>
                  <a:schemeClr val="dk1"/>
                </a:solidFill>
              </a:rPr>
            </a:br>
            <a:r>
              <a:rPr lang="de-DE">
                <a:solidFill>
                  <a:schemeClr val="dk1"/>
                </a:solidFill>
              </a:rPr>
              <a:t>Gesunde Rezepte, Sportübungen für zu Hause, Schlaf-Tipps – alles anpassbar auf individuelle Interessen.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Verständnis für AGBs &amp; Gesetze:</a:t>
            </a:r>
            <a:br>
              <a:rPr lang="de-DE" b="1">
                <a:solidFill>
                  <a:schemeClr val="dk1"/>
                </a:solidFill>
              </a:rPr>
            </a:br>
            <a:r>
              <a:rPr lang="de-DE">
                <a:solidFill>
                  <a:schemeClr val="dk1"/>
                </a:solidFill>
              </a:rPr>
              <a:t>Komplexe Texte in einfache Sprache übersetzen lassen, z. B. Vertragsinhalte, Datenschutzbestimmungen, Hausordnungen.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Eigene Ideen äußern, wo sie sich Chatbots als hilfreiches Werkzeug vorstellen können.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Gemeinsam mit M überlegen, welche Zielgruppen davon profitieren würden.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Ideen auf einem Whiteboard, digitalem Board oder Moderationskarten sammeln.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Bei Bedarf ein Beispiel vorab Oberthemen nennen, dann TN übernehmen lassen.</a:t>
            </a:r>
            <a:endParaRPr sz="1400" b="1">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g3384a5c21c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9" name="Google Shape;859;g3384a5c21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Eigenen Chatbot entwickeln</a:t>
            </a:r>
            <a:br>
              <a:rPr lang="de-DE" b="1">
                <a:solidFill>
                  <a:schemeClr val="dk1"/>
                </a:solidFill>
              </a:rPr>
            </a:br>
            <a:r>
              <a:rPr lang="de-DE" b="1">
                <a:solidFill>
                  <a:schemeClr val="dk1"/>
                </a:solidFill>
              </a:rPr>
              <a:t>Gesamtzeit:</a:t>
            </a:r>
            <a:r>
              <a:rPr lang="de-DE">
                <a:solidFill>
                  <a:schemeClr val="dk1"/>
                </a:solidFill>
              </a:rPr>
              <a:t> 45 Minuten</a:t>
            </a:r>
            <a:br>
              <a:rPr lang="de-DE">
                <a:solidFill>
                  <a:schemeClr val="dk1"/>
                </a:solidFill>
              </a:rPr>
            </a:br>
            <a:r>
              <a:rPr lang="de-DE" i="1">
                <a:solidFill>
                  <a:schemeClr val="dk1"/>
                </a:solidFill>
              </a:rPr>
              <a:t>(Die Zeitangaben pro Unteraufgabe sind flexibel – M gibt ggf. kurze Hinweise, wann zum nächsten Schritt übergegangen werden soll.)</a:t>
            </a:r>
            <a:endParaRPr i="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entwickeln eigenständig einen Chatbot zu einem selbstgewählten oder vorgegebenen Thema. Sie recherchieren Informationen, erstellen ein eigenes Trainingsdokument, testen ihr Modell und reflektieren kritisch die Funktionsweise.</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Hinweis zu Beginn:</a:t>
            </a:r>
            <a:br>
              <a:rPr lang="de-DE" b="1">
                <a:solidFill>
                  <a:schemeClr val="dk1"/>
                </a:solidFill>
              </a:rPr>
            </a:br>
            <a:r>
              <a:rPr lang="de-DE">
                <a:solidFill>
                  <a:schemeClr val="dk1"/>
                </a:solidFill>
              </a:rPr>
              <a:t>Die Seite mit dem Chatbot sollte </a:t>
            </a:r>
            <a:r>
              <a:rPr lang="de-DE" b="1">
                <a:solidFill>
                  <a:schemeClr val="dk1"/>
                </a:solidFill>
              </a:rPr>
              <a:t>neu geladen</a:t>
            </a:r>
            <a:r>
              <a:rPr lang="de-DE">
                <a:solidFill>
                  <a:schemeClr val="dk1"/>
                </a:solidFill>
              </a:rPr>
              <a:t> werden, um mit einem „frischen“ Modell zu starten (alte Inhalte werden dabei gelöscht). </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a:solidFill>
                  <a:schemeClr val="dk1"/>
                </a:solidFill>
              </a:rPr>
              <a:t>Verteilen des Handouts “Challenge-4_Handout_Checkliste.pdf” an die TN.</a:t>
            </a:r>
            <a:endParaRPr>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Thema auswählen (ca. 8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wählen ein geeignetes Thema. TN können entweder ein eigenes Thema wählen oder vorbereitete Starthilfen nutzen.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Empfehlung: Themen, die </a:t>
            </a:r>
            <a:r>
              <a:rPr lang="de-DE" b="1">
                <a:solidFill>
                  <a:schemeClr val="dk1"/>
                </a:solidFill>
              </a:rPr>
              <a:t>komplex sind</a:t>
            </a:r>
            <a:r>
              <a:rPr lang="de-DE">
                <a:solidFill>
                  <a:schemeClr val="dk1"/>
                </a:solidFill>
              </a:rPr>
              <a:t> oder bei denen Informationen </a:t>
            </a:r>
            <a:r>
              <a:rPr lang="de-DE" b="1">
                <a:solidFill>
                  <a:schemeClr val="dk1"/>
                </a:solidFill>
              </a:rPr>
              <a:t>nicht leicht verständlich</a:t>
            </a:r>
            <a:r>
              <a:rPr lang="de-DE">
                <a:solidFill>
                  <a:schemeClr val="dk1"/>
                </a:solidFill>
              </a:rPr>
              <a:t> auffindbar sind (z. B. keine übersichtlichen FAQs vorhanden).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Alternativ können vorbereitete Themen genutzt werden (z. B. zu Nachhaltigkeit, Ernährung, Medienkompetenz).</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Informationen recherchieren und Dokument erstellen (ca. 15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recherchieren im Internet oder arbeiten mit bereitgestellten Materialien.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Sie erstellen ein kurzes Infodokument (Text), das als Trainingsgrundlage für den Chatbot dient.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Nach Fertigstellung: Export des Dokuments als </a:t>
            </a:r>
            <a:r>
              <a:rPr lang="de-DE" b="1">
                <a:solidFill>
                  <a:schemeClr val="dk1"/>
                </a:solidFill>
              </a:rPr>
              <a:t>PDF-Datei</a:t>
            </a:r>
            <a:r>
              <a:rPr lang="de-DE">
                <a:solidFill>
                  <a:schemeClr val="dk1"/>
                </a:solidFill>
              </a:rPr>
              <a:t>.</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Chatbot testen (ca. 7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 eigene PDF-Datei wird hochgeladen.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stellen gezielt Fragen zu </a:t>
            </a:r>
            <a:r>
              <a:rPr lang="de-DE" b="1">
                <a:solidFill>
                  <a:schemeClr val="dk1"/>
                </a:solidFill>
              </a:rPr>
              <a:t>bekannten und unbekannten Inhalten</a:t>
            </a:r>
            <a:r>
              <a:rPr lang="de-DE">
                <a:solidFill>
                  <a:schemeClr val="dk1"/>
                </a:solidFill>
              </a:rPr>
              <a:t>, um die Antworten zu prüfen.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Beobachtung: Gibt der Chatbot korrekte Inhalte wieder? Halluziniert er bei unbekannten Fragen?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Chatbot einer anderen Gruppe testen (ca. 5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testen den Chatbot einer anderen Gruppe.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Fremdperspektive einnehmen, Stärken und Schwächen des fremden Chatbots erkennen.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Dokumentation auf der Rückseite der Checkliste als Vorbereitung für die Präsentation (ca. 10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fassen die Entwicklung ihres Chatbots zusammen: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Welches Thema wurde gewählt?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 Inhalte wurden recherchiert?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war das Antwortverhalten des Chatbots?</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Was lief gut, was nicht?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 typischen Fehler oder Halluzinationen sind aufgefallen?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Würde der Chatbot im Alltag helfen? Warum (nicht)?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Thema wählen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Inhalte recherchieren / Materialien bearbeiten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Dokument erstellen und als PDF exportieren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Chatbot trainieren und testen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Andere Chatbots testen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Ergebnisse dokumentieren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Präsentation vorbereiten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Regelmäßige Zeithinweise geben (z. B. bei Minute 8, 23, 30, 35), damit alle Gruppen rechtzeitig weiterarbeiten.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Gruppen mit geringer Idee unterstützen, z. B. durch thematische Vorschläge (Nachhilfe, Medien, Konsum, Datenschutz etc.).</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Falls technische Hürden auftreten (z. B. Probleme beim Upload oder Export), ggf. Hilfe durchlaufen lassen oder Lösungen anpinnen.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Während der Testphase gezielt nach „Überraschungen“ fragen, um die Reflexion anzustoßen (z. B. Halluzinationen oder sehr passende Antworten).</a:t>
            </a:r>
            <a:endParaRPr>
              <a:solidFill>
                <a:schemeClr val="dk1"/>
              </a:solidFill>
            </a:endParaRPr>
          </a:p>
          <a:p>
            <a:pPr marL="0" lvl="0" indent="0" algn="l" rtl="0">
              <a:spcBef>
                <a:spcPts val="1200"/>
              </a:spcBef>
              <a:spcAft>
                <a:spcPts val="0"/>
              </a:spcAft>
              <a:buNone/>
            </a:pPr>
            <a:endParaRPr b="1">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g349a7e7363a_4_4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6" name="Google Shape;876;g349a7e7363a_4_4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4: 222</a:t>
            </a:r>
            <a:endParaRPr sz="1200" b="1">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g346783b0aa2_0_73: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0" name="Google Shape;890;g346783b0aa2_0_73: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360"/>
              </a:spcBef>
              <a:spcAft>
                <a:spcPts val="0"/>
              </a:spcAft>
              <a:buNone/>
            </a:pPr>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Raumwechsel alle Zusammen für Präsentation der Chatbots, gerne etwas schneller, dass mehr Zeit für die Präsentationen ist ;)</a:t>
            </a:r>
            <a:endParaRPr/>
          </a:p>
          <a:p>
            <a:pPr marL="0" lvl="0" indent="0" algn="l" rtl="0">
              <a:lnSpc>
                <a:spcPct val="100000"/>
              </a:lnSpc>
              <a:spcBef>
                <a:spcPts val="0"/>
              </a:spcBef>
              <a:spcAft>
                <a:spcPts val="0"/>
              </a:spcAft>
              <a:buSzPts val="1100"/>
              <a:buNone/>
            </a:pPr>
            <a:endParaRPr>
              <a:solidFill>
                <a:schemeClr val="dk1"/>
              </a:solidFill>
            </a:endParaRPr>
          </a:p>
        </p:txBody>
      </p:sp>
      <p:sp>
        <p:nvSpPr>
          <p:cNvPr id="891" name="Google Shape;891;g346783b0aa2_0_73: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48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2"/>
        <p:cNvGrpSpPr/>
        <p:nvPr/>
      </p:nvGrpSpPr>
      <p:grpSpPr>
        <a:xfrm>
          <a:off x="0" y="0"/>
          <a:ext cx="0" cy="0"/>
          <a:chOff x="0" y="0"/>
          <a:chExt cx="0" cy="0"/>
        </a:xfrm>
      </p:grpSpPr>
      <p:sp>
        <p:nvSpPr>
          <p:cNvPr id="903" name="Google Shape;903;g333b165be3a_3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4" name="Google Shape;904;g333b165be3a_3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Präsentation der Chatbots</a:t>
            </a:r>
            <a:br>
              <a:rPr lang="de-DE" b="1">
                <a:solidFill>
                  <a:schemeClr val="dk1"/>
                </a:solidFill>
              </a:rPr>
            </a:br>
            <a:r>
              <a:rPr lang="de-DE" b="1">
                <a:solidFill>
                  <a:schemeClr val="dk1"/>
                </a:solidFill>
              </a:rPr>
              <a:t>Zeit:</a:t>
            </a:r>
            <a:r>
              <a:rPr lang="de-DE">
                <a:solidFill>
                  <a:schemeClr val="dk1"/>
                </a:solidFill>
              </a:rPr>
              <a:t> ca. 15 Minuten</a:t>
            </a:r>
            <a:endParaRPr i="1">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präsentieren ihren entwickelten Chatbot strukturiert anhand der Leitfragen. Sie stellen das Thema, das Antwortverhalten und zentrale Beobachtungen vor. Am Ende geben alle Teilnehmenden kurzes Feedback zu den vorgestellten Lösungen.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0" lvl="0" indent="457200" algn="l" rtl="0">
              <a:lnSpc>
                <a:spcPct val="115000"/>
              </a:lnSpc>
              <a:spcBef>
                <a:spcPts val="1200"/>
              </a:spcBef>
              <a:spcAft>
                <a:spcPts val="0"/>
              </a:spcAft>
              <a:buNone/>
            </a:pPr>
            <a:r>
              <a:rPr lang="de-DE" b="1">
                <a:solidFill>
                  <a:schemeClr val="dk1"/>
                </a:solidFill>
              </a:rPr>
              <a:t>Präsentationen durch die Gruppen (ca. 17 Minuten):</a:t>
            </a:r>
            <a:endParaRPr b="1">
              <a:solidFill>
                <a:schemeClr val="dk1"/>
              </a:solidFill>
            </a:endParaRPr>
          </a:p>
          <a:p>
            <a:pPr marL="914400" lvl="1" indent="-298450" algn="l" rtl="0">
              <a:lnSpc>
                <a:spcPct val="115000"/>
              </a:lnSpc>
              <a:spcBef>
                <a:spcPts val="1200"/>
              </a:spcBef>
              <a:spcAft>
                <a:spcPts val="0"/>
              </a:spcAft>
              <a:buClr>
                <a:schemeClr val="dk1"/>
              </a:buClr>
              <a:buSzPts val="1100"/>
              <a:buChar char="○"/>
            </a:pPr>
            <a:r>
              <a:rPr lang="de-DE">
                <a:solidFill>
                  <a:schemeClr val="dk1"/>
                </a:solidFill>
              </a:rPr>
              <a:t>Jede Gruppe stellt ihren Chatbot kurz vor (Dauer pro Gruppe je nach TN-Zahl ca. 2–3 Minuten).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Grundlage ist die </a:t>
            </a:r>
            <a:r>
              <a:rPr lang="de-DE" b="1">
                <a:solidFill>
                  <a:schemeClr val="dk1"/>
                </a:solidFill>
              </a:rPr>
              <a:t>Rückseite der Checkliste</a:t>
            </a:r>
            <a:r>
              <a:rPr lang="de-DE">
                <a:solidFill>
                  <a:schemeClr val="dk1"/>
                </a:solidFill>
              </a:rPr>
              <a:t> mit den Leitfragen, z. B.:</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Welches Thema habt ihr gewählt?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 Informationen habt ihr recherchiert?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hat der Chatbot auf bekannte und unbekannte Fragen reagiert?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Gab es Halluzinationen oder unerwartete Antworten?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hilfreich wäre euer Chatbot im Alltag?</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Auf Zeit achten: Rechtzeitig zur nächsten Gruppe überleiten.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Falls nötig: eine visuelle Timerhilfe (z. B. mit Ampel- oder Uhrsymbol) einsetzen.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TN ermutigen, nicht nur ihr Thema, sondern auch Herausforderungen beim Erstellen oder Testen zu benennen.</a:t>
            </a:r>
            <a:endParaRPr>
              <a:solidFill>
                <a:schemeClr val="dk1"/>
              </a:solidFill>
            </a:endParaRPr>
          </a:p>
          <a:p>
            <a:pPr marL="457200" lvl="0" indent="0" algn="l" rtl="0">
              <a:lnSpc>
                <a:spcPct val="115000"/>
              </a:lnSpc>
              <a:spcBef>
                <a:spcPts val="1200"/>
              </a:spcBef>
              <a:spcAft>
                <a:spcPts val="0"/>
              </a:spcAft>
              <a:buNone/>
            </a:pPr>
            <a:endParaRPr>
              <a:solidFill>
                <a:schemeClr val="dk1"/>
              </a:solidFill>
            </a:endParaRPr>
          </a:p>
          <a:p>
            <a:pPr marL="0" lvl="0" indent="0" algn="l" rtl="0">
              <a:spcBef>
                <a:spcPts val="1200"/>
              </a:spcBef>
              <a:spcAft>
                <a:spcPts val="0"/>
              </a:spcAft>
              <a:buNone/>
            </a:pPr>
            <a:endParaRPr sz="14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6: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6: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de-DE" b="1"/>
              <a:t>Onboarding - Gruppenbildung</a:t>
            </a:r>
            <a:endParaRPr/>
          </a:p>
          <a:p>
            <a:pPr marL="0" lvl="0" indent="0" algn="l" rtl="0">
              <a:lnSpc>
                <a:spcPct val="100000"/>
              </a:lnSpc>
              <a:spcBef>
                <a:spcPts val="0"/>
              </a:spcBef>
              <a:spcAft>
                <a:spcPts val="0"/>
              </a:spcAft>
              <a:buClr>
                <a:schemeClr val="dk1"/>
              </a:buClr>
              <a:buSzPts val="1400"/>
              <a:buFont typeface="Arial"/>
              <a:buNone/>
            </a:pPr>
            <a:endParaRPr/>
          </a:p>
          <a:p>
            <a:pPr marL="457200" lvl="0" indent="-298450" algn="l" rtl="0">
              <a:lnSpc>
                <a:spcPct val="100000"/>
              </a:lnSpc>
              <a:spcBef>
                <a:spcPts val="360"/>
              </a:spcBef>
              <a:spcAft>
                <a:spcPts val="0"/>
              </a:spcAft>
              <a:buClr>
                <a:schemeClr val="dk1"/>
              </a:buClr>
              <a:buSzPts val="1100"/>
              <a:buChar char="●"/>
            </a:pPr>
            <a:r>
              <a:rPr lang="de-DE">
                <a:solidFill>
                  <a:schemeClr val="dk1"/>
                </a:solidFill>
              </a:rPr>
              <a:t>die Gruppe in z.B. 3 Gruppen geteilt</a:t>
            </a:r>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Raumwechsel</a:t>
            </a:r>
            <a:endParaRPr/>
          </a:p>
          <a:p>
            <a:pPr marL="0" lvl="0" indent="0" algn="l" rtl="0">
              <a:lnSpc>
                <a:spcPct val="100000"/>
              </a:lnSpc>
              <a:spcBef>
                <a:spcPts val="0"/>
              </a:spcBef>
              <a:spcAft>
                <a:spcPts val="0"/>
              </a:spcAft>
              <a:buSzPts val="1100"/>
              <a:buNone/>
            </a:pPr>
            <a:endParaRPr>
              <a:solidFill>
                <a:schemeClr val="dk1"/>
              </a:solidFill>
            </a:endParaRPr>
          </a:p>
        </p:txBody>
      </p:sp>
      <p:sp>
        <p:nvSpPr>
          <p:cNvPr id="166" name="Google Shape;166;p6: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0" name="Google Shape;920;p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b="1"/>
              <a:t>Projektabschluss und Verabschiedung</a:t>
            </a:r>
            <a:endParaRPr/>
          </a:p>
          <a:p>
            <a:pPr marL="0" lvl="0" indent="0" algn="l" rtl="0">
              <a:lnSpc>
                <a:spcPct val="100000"/>
              </a:lnSpc>
              <a:spcBef>
                <a:spcPts val="0"/>
              </a:spcBef>
              <a:spcAft>
                <a:spcPts val="0"/>
              </a:spcAft>
              <a:buSzPts val="1100"/>
              <a:buNone/>
            </a:pPr>
            <a:r>
              <a:rPr lang="de-DE" b="1"/>
              <a:t>Zeit: 5 min</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7: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7: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de-DE" b="1"/>
              <a:t>Warm-Up: Framing der Challenge</a:t>
            </a:r>
            <a:endParaRPr b="1"/>
          </a:p>
          <a:p>
            <a:pPr marL="0" lvl="0" indent="0" algn="l" rtl="0">
              <a:lnSpc>
                <a:spcPct val="100000"/>
              </a:lnSpc>
              <a:spcBef>
                <a:spcPts val="0"/>
              </a:spcBef>
              <a:spcAft>
                <a:spcPts val="0"/>
              </a:spcAft>
              <a:buSzPts val="1100"/>
              <a:buNone/>
            </a:pPr>
            <a:endParaRPr b="1"/>
          </a:p>
          <a:p>
            <a:pPr marL="457200" lvl="0" indent="-298450" algn="l" rtl="0">
              <a:lnSpc>
                <a:spcPct val="100000"/>
              </a:lnSpc>
              <a:spcBef>
                <a:spcPts val="0"/>
              </a:spcBef>
              <a:spcAft>
                <a:spcPts val="0"/>
              </a:spcAft>
              <a:buSzPts val="1100"/>
              <a:buChar char="●"/>
            </a:pPr>
            <a:r>
              <a:rPr lang="de-DE" b="1"/>
              <a:t>Moderator:in framt die Teilnehmenden bzgl. der Challenge</a:t>
            </a:r>
            <a:endParaRPr b="1"/>
          </a:p>
          <a:p>
            <a:pPr marL="457200" lvl="0" indent="-298450" algn="l" rtl="0">
              <a:lnSpc>
                <a:spcPct val="100000"/>
              </a:lnSpc>
              <a:spcBef>
                <a:spcPts val="0"/>
              </a:spcBef>
              <a:spcAft>
                <a:spcPts val="0"/>
              </a:spcAft>
              <a:buSzPts val="1100"/>
              <a:buChar char="●"/>
            </a:pPr>
            <a:r>
              <a:rPr lang="de-DE" b="1"/>
              <a:t>Fokus-Fragen:</a:t>
            </a:r>
            <a:endParaRPr b="1"/>
          </a:p>
          <a:p>
            <a:pPr marL="914400" lvl="1" indent="-298450" algn="l" rtl="0">
              <a:lnSpc>
                <a:spcPct val="100000"/>
              </a:lnSpc>
              <a:spcBef>
                <a:spcPts val="0"/>
              </a:spcBef>
              <a:spcAft>
                <a:spcPts val="0"/>
              </a:spcAft>
              <a:buSzPts val="1100"/>
              <a:buChar char="○"/>
            </a:pPr>
            <a:r>
              <a:rPr lang="de-DE" b="1"/>
              <a:t>Wo werden KI-Textgeneratoren im Alltag eingesetzt?</a:t>
            </a:r>
            <a:endParaRPr b="1"/>
          </a:p>
          <a:p>
            <a:pPr marL="914400" lvl="1" indent="-298450" algn="l" rtl="0">
              <a:lnSpc>
                <a:spcPct val="100000"/>
              </a:lnSpc>
              <a:spcBef>
                <a:spcPts val="0"/>
              </a:spcBef>
              <a:spcAft>
                <a:spcPts val="0"/>
              </a:spcAft>
              <a:buSzPts val="1100"/>
              <a:buChar char="○"/>
            </a:pPr>
            <a:r>
              <a:rPr lang="de-DE" b="1"/>
              <a:t>Welchen Nutzen und Risiken sind damit verbunden?</a:t>
            </a:r>
            <a:endParaRPr b="1"/>
          </a:p>
        </p:txBody>
      </p:sp>
      <p:sp>
        <p:nvSpPr>
          <p:cNvPr id="180" name="Google Shape;180;p7: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de-DE" b="1">
                <a:solidFill>
                  <a:schemeClr val="dk1"/>
                </a:solidFill>
              </a:rPr>
              <a:t>Warm-Up - Was sind KI-Textgeneratoren?</a:t>
            </a: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b="1">
                <a:solidFill>
                  <a:schemeClr val="dk1"/>
                </a:solidFill>
              </a:rPr>
              <a:t>Zeit: 5 min</a:t>
            </a:r>
            <a:br>
              <a:rPr lang="de-DE" b="1">
                <a:solidFill>
                  <a:schemeClr val="dk1"/>
                </a:solidFill>
              </a:rPr>
            </a:b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Ziel:</a:t>
            </a:r>
            <a:r>
              <a:rPr lang="de-DE">
                <a:solidFill>
                  <a:schemeClr val="dk1"/>
                </a:solidFill>
              </a:rPr>
              <a:t> dieses Modul dient dazu, die TN </a:t>
            </a:r>
            <a:r>
              <a:rPr lang="de-DE" b="1">
                <a:solidFill>
                  <a:schemeClr val="dk1"/>
                </a:solidFill>
              </a:rPr>
              <a:t>abzuholen</a:t>
            </a:r>
            <a:r>
              <a:rPr lang="de-DE">
                <a:solidFill>
                  <a:schemeClr val="dk1"/>
                </a:solidFill>
              </a:rPr>
              <a:t> und ihr </a:t>
            </a:r>
            <a:r>
              <a:rPr lang="de-DE" b="1">
                <a:solidFill>
                  <a:schemeClr val="dk1"/>
                </a:solidFill>
              </a:rPr>
              <a:t>Vorwissen </a:t>
            </a:r>
            <a:r>
              <a:rPr lang="de-DE">
                <a:solidFill>
                  <a:schemeClr val="dk1"/>
                </a:solidFill>
              </a:rPr>
              <a:t>zu KI-Textgeneratoren/große Sprachmodelle herauszufinden </a:t>
            </a:r>
            <a:endParaRPr b="1">
              <a:solidFill>
                <a:schemeClr val="dk1"/>
              </a:solidFill>
            </a:endParaRPr>
          </a:p>
          <a:p>
            <a:pPr marL="457200" lvl="0" indent="-228600" algn="l" rtl="0">
              <a:lnSpc>
                <a:spcPct val="100000"/>
              </a:lnSpc>
              <a:spcBef>
                <a:spcPts val="0"/>
              </a:spcBef>
              <a:spcAft>
                <a:spcPts val="0"/>
              </a:spcAft>
              <a:buClr>
                <a:schemeClr val="dk1"/>
              </a:buClr>
              <a:buSzPts val="1400"/>
              <a:buFont typeface="Arial"/>
              <a:buNone/>
            </a:pP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Fragen zur Anregung der Diskussion</a:t>
            </a:r>
            <a:endParaRPr/>
          </a:p>
          <a:p>
            <a:pPr marL="914400" marR="0" lvl="1" indent="-228600" algn="l" rtl="0">
              <a:lnSpc>
                <a:spcPct val="100000"/>
              </a:lnSpc>
              <a:spcBef>
                <a:spcPts val="0"/>
              </a:spcBef>
              <a:spcAft>
                <a:spcPts val="0"/>
              </a:spcAft>
              <a:buClr>
                <a:schemeClr val="dk1"/>
              </a:buClr>
              <a:buSzPts val="1400"/>
              <a:buChar char="○"/>
            </a:pPr>
            <a:r>
              <a:rPr lang="de-DE" sz="1100"/>
              <a:t>Kennt ihr KI-Anwendungen, die Texte generieren können?</a:t>
            </a:r>
            <a:endParaRPr/>
          </a:p>
          <a:p>
            <a:pPr marL="914400" marR="0" lvl="1" indent="-228600" algn="l" rtl="0">
              <a:lnSpc>
                <a:spcPct val="100000"/>
              </a:lnSpc>
              <a:spcBef>
                <a:spcPts val="0"/>
              </a:spcBef>
              <a:spcAft>
                <a:spcPts val="0"/>
              </a:spcAft>
              <a:buClr>
                <a:schemeClr val="dk1"/>
              </a:buClr>
              <a:buSzPts val="1400"/>
              <a:buChar char="○"/>
            </a:pPr>
            <a:r>
              <a:rPr lang="de-DE" sz="1100"/>
              <a:t>Habt ihr bereits mit KI-Textgeneratoren wie ChatGPT experimentiert?</a:t>
            </a:r>
            <a:endParaRPr/>
          </a:p>
          <a:p>
            <a:pPr marL="914400" marR="0" lvl="1" indent="-228600" algn="l" rtl="0">
              <a:lnSpc>
                <a:spcPct val="100000"/>
              </a:lnSpc>
              <a:spcBef>
                <a:spcPts val="0"/>
              </a:spcBef>
              <a:spcAft>
                <a:spcPts val="0"/>
              </a:spcAft>
              <a:buClr>
                <a:schemeClr val="dk1"/>
              </a:buClr>
              <a:buSzPts val="1400"/>
              <a:buChar char="○"/>
            </a:pPr>
            <a:r>
              <a:rPr lang="de-DE" sz="1100"/>
              <a:t>In welchen Bereichen können KI-Textgeneratoren eingesetzt werden?</a:t>
            </a:r>
            <a:endParaRPr/>
          </a:p>
          <a:p>
            <a:pPr marL="914400" marR="0" lvl="1" indent="-228600" algn="l" rtl="0">
              <a:lnSpc>
                <a:spcPct val="100000"/>
              </a:lnSpc>
              <a:spcBef>
                <a:spcPts val="0"/>
              </a:spcBef>
              <a:spcAft>
                <a:spcPts val="0"/>
              </a:spcAft>
              <a:buClr>
                <a:schemeClr val="dk1"/>
              </a:buClr>
              <a:buSzPts val="1400"/>
              <a:buChar char="○"/>
            </a:pPr>
            <a:r>
              <a:rPr lang="de-DE">
                <a:solidFill>
                  <a:schemeClr val="dk1"/>
                </a:solidFill>
              </a:rPr>
              <a:t>Was denkt ihr: Wie kann eine KI-Anwendung Texte generieren?</a:t>
            </a:r>
            <a:endParaRPr/>
          </a:p>
          <a:p>
            <a:pPr marL="158750" lvl="0" indent="0" algn="l" rtl="0">
              <a:lnSpc>
                <a:spcPct val="100000"/>
              </a:lnSpc>
              <a:spcBef>
                <a:spcPts val="0"/>
              </a:spcBef>
              <a:spcAft>
                <a:spcPts val="0"/>
              </a:spcAft>
              <a:buClr>
                <a:schemeClr val="dk1"/>
              </a:buClr>
              <a:buSzPts val="1100"/>
              <a:buNone/>
            </a:pP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Hinweis:</a:t>
            </a:r>
            <a:r>
              <a:rPr lang="de-DE">
                <a:solidFill>
                  <a:schemeClr val="dk1"/>
                </a:solidFill>
              </a:rPr>
              <a:t> TN dafür sensibilisieren, dass das Ziel des Workshops darin besteht, </a:t>
            </a:r>
            <a:endParaRPr/>
          </a:p>
          <a:p>
            <a:pPr marL="158750" lvl="0" indent="0" algn="l" rtl="0">
              <a:lnSpc>
                <a:spcPct val="100000"/>
              </a:lnSpc>
              <a:spcBef>
                <a:spcPts val="0"/>
              </a:spcBef>
              <a:spcAft>
                <a:spcPts val="0"/>
              </a:spcAft>
              <a:buClr>
                <a:schemeClr val="dk1"/>
              </a:buClr>
              <a:buSzPts val="1100"/>
              <a:buNone/>
            </a:pPr>
            <a:r>
              <a:rPr lang="de-DE">
                <a:solidFill>
                  <a:schemeClr val="dk1"/>
                </a:solidFill>
              </a:rPr>
              <a:t>	1) die </a:t>
            </a:r>
            <a:r>
              <a:rPr lang="de-DE" b="1">
                <a:solidFill>
                  <a:schemeClr val="dk1"/>
                </a:solidFill>
              </a:rPr>
              <a:t>Anwendungsbereiche</a:t>
            </a:r>
            <a:r>
              <a:rPr lang="de-DE">
                <a:solidFill>
                  <a:schemeClr val="dk1"/>
                </a:solidFill>
              </a:rPr>
              <a:t> von KI-Textgeneratoren kennen zu lernen,</a:t>
            </a:r>
            <a:endParaRPr/>
          </a:p>
          <a:p>
            <a:pPr marL="158750" lvl="0" indent="0" algn="l" rtl="0">
              <a:lnSpc>
                <a:spcPct val="100000"/>
              </a:lnSpc>
              <a:spcBef>
                <a:spcPts val="0"/>
              </a:spcBef>
              <a:spcAft>
                <a:spcPts val="0"/>
              </a:spcAft>
              <a:buClr>
                <a:schemeClr val="dk1"/>
              </a:buClr>
              <a:buSzPts val="1100"/>
              <a:buNone/>
            </a:pPr>
            <a:r>
              <a:rPr lang="de-DE">
                <a:solidFill>
                  <a:schemeClr val="dk1"/>
                </a:solidFill>
              </a:rPr>
              <a:t>	2) zu verstehen, </a:t>
            </a:r>
            <a:r>
              <a:rPr lang="de-DE" b="1">
                <a:solidFill>
                  <a:schemeClr val="dk1"/>
                </a:solidFill>
              </a:rPr>
              <a:t>wie Text-KI Texte generieren kann</a:t>
            </a:r>
            <a:r>
              <a:rPr lang="de-DE">
                <a:solidFill>
                  <a:schemeClr val="dk1"/>
                </a:solidFill>
              </a:rPr>
              <a:t>,</a:t>
            </a:r>
            <a:endParaRPr/>
          </a:p>
          <a:p>
            <a:pPr marL="158750" lvl="0" indent="0" algn="l" rtl="0">
              <a:lnSpc>
                <a:spcPct val="100000"/>
              </a:lnSpc>
              <a:spcBef>
                <a:spcPts val="0"/>
              </a:spcBef>
              <a:spcAft>
                <a:spcPts val="0"/>
              </a:spcAft>
              <a:buClr>
                <a:schemeClr val="dk1"/>
              </a:buClr>
              <a:buSzPts val="1100"/>
              <a:buNone/>
            </a:pPr>
            <a:r>
              <a:rPr lang="de-DE">
                <a:solidFill>
                  <a:schemeClr val="dk1"/>
                </a:solidFill>
              </a:rPr>
              <a:t>	+ TN haben die Chance dies durch anwendungsorientierte KI-Experimente zu erlernen #Hands-on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49a7e7363a_4_2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49a7e7363a_4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 Teil 2</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Teil 2 frei.</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Teil 1: 573</a:t>
            </a:r>
            <a:endParaRPr sz="1200" b="1">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de-DE" b="1">
                <a:solidFill>
                  <a:schemeClr val="dk1"/>
                </a:solidFill>
              </a:rPr>
              <a:t>Warm-Up - KI-Memory: Wo findest du KI-Textgeneratoren im Alltag?</a:t>
            </a:r>
            <a:endParaRPr b="1">
              <a:solidFill>
                <a:schemeClr val="dk1"/>
              </a:solidFill>
            </a:endParaRPr>
          </a:p>
          <a:p>
            <a:pPr marL="0" lvl="0" indent="0" algn="l" rtl="0">
              <a:spcBef>
                <a:spcPts val="0"/>
              </a:spcBef>
              <a:spcAft>
                <a:spcPts val="0"/>
              </a:spcAft>
              <a:buClr>
                <a:schemeClr val="dk1"/>
              </a:buClr>
              <a:buSzPts val="1100"/>
              <a:buFont typeface="Arial"/>
              <a:buNone/>
            </a:pPr>
            <a:r>
              <a:rPr lang="de-DE" b="1">
                <a:solidFill>
                  <a:schemeClr val="dk1"/>
                </a:solidFill>
              </a:rPr>
              <a:t>Zeit: 10 min</a:t>
            </a:r>
            <a:endParaRPr b="1">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endParaRPr>
          </a:p>
          <a:p>
            <a:pPr marL="0" lvl="0" indent="0" algn="l" rtl="0">
              <a:spcBef>
                <a:spcPts val="0"/>
              </a:spcBef>
              <a:spcAft>
                <a:spcPts val="0"/>
              </a:spcAft>
              <a:buNone/>
            </a:pPr>
            <a:r>
              <a:rPr lang="de-DE" b="1">
                <a:solidFill>
                  <a:schemeClr val="dk1"/>
                </a:solidFill>
              </a:rPr>
              <a:t>Fokus-Frage: Wo werden KI-Textgeneratoren im Alltag eingesetzt?</a:t>
            </a: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b="1">
                <a:solidFill>
                  <a:schemeClr val="dk1"/>
                </a:solidFill>
              </a:rPr>
              <a:t>Ziel:</a:t>
            </a:r>
            <a:r>
              <a:rPr lang="de-DE">
                <a:solidFill>
                  <a:schemeClr val="dk1"/>
                </a:solidFill>
              </a:rPr>
              <a:t> Dieses Modul soll helfen, spezifische Fälle zu untersuchen, in denen Text-KI zur Unterstützung bei bestimmten Aufgaben eingesetzt werden.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a:solidFill>
                  <a:schemeClr val="dk1"/>
                </a:solidFill>
              </a:rPr>
              <a:t>Jede der 6 Personen auf der linken Seite des Bildschirms hat eine Aufgabe, die sie zu lösen versucht, oder mit der sie kämpft.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a:solidFill>
                  <a:schemeClr val="dk1"/>
                </a:solidFill>
              </a:rPr>
              <a:t>Die Teilnehmenden wählen eine Person nach der anderen aus, um zu lesen, was sie tut und mit welcher Aufgabe sie zu kämpfen hat. Jede dieser Personen benutzt einen Text-KI, um diese Aufgabe zu lösen.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a:solidFill>
                  <a:schemeClr val="dk1"/>
                </a:solidFill>
              </a:rPr>
              <a:t>Die Aufgabe der Teilnehmenden besteht darin, die Nummer einer Person zu sagen, deren Karte sie öffnen möchten.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a:solidFill>
                  <a:schemeClr val="dk1"/>
                </a:solidFill>
              </a:rPr>
              <a:t>Sie müssen dann raten, welches der Icons auf der rechten Seite des Bildschirms einen Typ eines KI-Textgenerators darstellt, der der Person bei der Lösung dieser Aufgabe helfen kann. </a:t>
            </a:r>
            <a:endParaRPr>
              <a:solidFill>
                <a:schemeClr val="dk1"/>
              </a:solidFill>
            </a:endParaRPr>
          </a:p>
          <a:p>
            <a:pPr marL="0" lvl="0" indent="0" algn="l" rtl="0">
              <a:lnSpc>
                <a:spcPct val="100000"/>
              </a:lnSpc>
              <a:spcBef>
                <a:spcPts val="0"/>
              </a:spcBef>
              <a:spcAft>
                <a:spcPts val="0"/>
              </a:spcAft>
              <a:buSzPts val="1100"/>
              <a:buNone/>
            </a:pPr>
            <a:r>
              <a:rPr lang="de-DE">
                <a:solidFill>
                  <a:schemeClr val="dk1"/>
                </a:solidFill>
              </a:rPr>
              <a:t>Wenn sie richtig raten, klickt der/die Moderator:in auf das richtige Icon und es wird ein kurzes Video gezeigt, das eine Vorschau darauf zeigt, wie der KI-Textgenerator in einer Anwendung implementiert ist, um die vorliegende Aufgabe zu lösen. </a:t>
            </a:r>
            <a:endParaRPr>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de-DE" b="1">
                <a:solidFill>
                  <a:schemeClr val="dk1"/>
                </a:solidFill>
              </a:rPr>
              <a:t>Der Moderator fragt dann (oder während das Video abgespielt wird): “Was denkt ihr, wie wird KI-Textgenerator eingesetzt, um bei [der Aufgabe der Person] zu helfen?”</a:t>
            </a:r>
            <a:endParaRPr b="1">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Sophie - Studentin - Langotalk-KI; Sprachlernanwendungen nutzen KI-Textgeneratoren für:</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Konversationsübungen in Echtzeit mit KI-Chatbots, die Kontext und Nuancen verstehen können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Sofortiges Feedback zu Grammatik und Aussprache</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Jonas - Programmierer - GitHub Code-KI; Programmierhilfe KI-Textgeneratoren verändern die Art und Weise, wie Programmierer Code schreiben und debuggen: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Autovervollständigungsvorschläge für Codeschnipsel</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Erläuterung komplexer Programmierkonzepte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Unterstützung bei der Fehlersuche durch Identifizierung von potentiellen Fehlern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Übersetzen von Code zwischen verschiedenen Programmiersprachen</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Deniz - Videospielentwickler - NPC-KI-Playground; KI-Textgeneratoren machen nicht-spielbare Charaktere (NPCs) dynamischer und reaktionsfähiger:</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Erstellen von kontextabhängigen Dialogen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Generierung einzigartiger Antworten basierend auf den Aktionen des Spielers</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Entwicklung von komplexeren Charakterpersönlichkeiten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Ermöglichung von mehr improvisierten, weniger geskripteten Interaktionen</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Eda - Musician - KI-Liedtext; Liedtext schreiben KI-Textgeneratoren werden zu Werkzeugen für Musiker:</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Generierung von lyrischen Ideen und kreativen Impulsen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Hilfe bei Schreibblockaden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Vorschläge für Reime und Wortspiele</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Lina - Schülerin - KI-Karriere-Beratung; Nutzung von KI-Textgeneratoren als Grundlage für personalisierte Berufserkundungstools:</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Analyse von individuellen Fähigkeiten, Interessen und Persönlichkeitsmerkmalen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Vorschlagen möglicher Karrierewege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Bereitstellung von detaillierten Informationen über verschiedene Branchen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Abgleich von Fähigkeiten mit potenziellen Ausbildungsgängen</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Jan - Social-Media-Content-Creator - KI-Ideen-Generator; KI-Textgeneratoren in Tools für Content-Ideation und -Produktion: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Skriptentwürfe für Videos generieren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Vorschlagen von Trendthemen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Hilfe beim Brainstorming für kreative Konzepte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Aufhänger und einprägsame Einleitungen liefern</a:t>
            </a:r>
            <a:endParaRPr>
              <a:solidFill>
                <a:schemeClr val="dk1"/>
              </a:solidFill>
            </a:endParaRPr>
          </a:p>
          <a:p>
            <a:pPr marL="0" lvl="0" indent="0" algn="l" rtl="0">
              <a:lnSpc>
                <a:spcPct val="100000"/>
              </a:lnSpc>
              <a:spcBef>
                <a:spcPts val="1200"/>
              </a:spcBef>
              <a:spcAft>
                <a:spcPts val="0"/>
              </a:spcAft>
              <a:buSzPts val="1100"/>
              <a:buNone/>
            </a:pP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lvl="0" indent="-22860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630000" y="540000"/>
            <a:ext cx="7920000" cy="623248"/>
          </a:xfrm>
          <a:prstGeom prst="rect">
            <a:avLst/>
          </a:prstGeom>
          <a:noFill/>
          <a:ln>
            <a:noFill/>
          </a:ln>
        </p:spPr>
        <p:txBody>
          <a:bodyPr spcFirstLastPara="1" wrap="square" lIns="0" tIns="0" rIns="0" bIns="0" anchor="t" anchorCtr="0">
            <a:spAutoFit/>
          </a:bodyPr>
          <a:lstStyle>
            <a:lvl1pPr lvl="0" algn="ctr">
              <a:lnSpc>
                <a:spcPct val="90000"/>
              </a:lnSpc>
              <a:spcBef>
                <a:spcPts val="0"/>
              </a:spcBef>
              <a:spcAft>
                <a:spcPts val="0"/>
              </a:spcAft>
              <a:buSzPts val="4500"/>
              <a:buFont typeface="Oswald Medium"/>
              <a:buNone/>
              <a:defRPr sz="4500">
                <a:latin typeface="Patua One"/>
                <a:ea typeface="Patua One"/>
                <a:cs typeface="Patua One"/>
                <a:sym typeface="Patua One"/>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3" name="Google Shape;13;p2"/>
          <p:cNvSpPr txBox="1">
            <a:spLocks noGrp="1"/>
          </p:cNvSpPr>
          <p:nvPr>
            <p:ph type="subTitle" idx="1"/>
          </p:nvPr>
        </p:nvSpPr>
        <p:spPr>
          <a:xfrm>
            <a:off x="630000" y="1974275"/>
            <a:ext cx="7920000" cy="372300"/>
          </a:xfrm>
          <a:prstGeom prst="rect">
            <a:avLst/>
          </a:prstGeom>
          <a:noFill/>
          <a:ln>
            <a:noFill/>
          </a:ln>
        </p:spPr>
        <p:txBody>
          <a:bodyPr spcFirstLastPara="1" wrap="square" lIns="0" tIns="0" rIns="0" bIns="0" anchor="t" anchorCtr="0">
            <a:noAutofit/>
          </a:bodyPr>
          <a:lstStyle>
            <a:lvl1pPr lvl="0" algn="l">
              <a:lnSpc>
                <a:spcPct val="100000"/>
              </a:lnSpc>
              <a:spcBef>
                <a:spcPts val="100"/>
              </a:spcBef>
              <a:spcAft>
                <a:spcPts val="0"/>
              </a:spcAft>
              <a:buClr>
                <a:srgbClr val="003063"/>
              </a:buClr>
              <a:buSzPts val="2600"/>
              <a:buFont typeface="Oswald Light"/>
              <a:buNone/>
              <a:defRPr sz="2600">
                <a:solidFill>
                  <a:srgbClr val="003063"/>
                </a:solidFill>
                <a:latin typeface="Patua One"/>
                <a:ea typeface="Patua One"/>
                <a:cs typeface="Patua One"/>
                <a:sym typeface="Patua One"/>
              </a:defRPr>
            </a:lvl1pPr>
            <a:lvl2pPr lvl="1" algn="l">
              <a:lnSpc>
                <a:spcPct val="100000"/>
              </a:lnSpc>
              <a:spcBef>
                <a:spcPts val="0"/>
              </a:spcBef>
              <a:spcAft>
                <a:spcPts val="0"/>
              </a:spcAft>
              <a:buSzPts val="2800"/>
              <a:buNone/>
              <a:defRPr sz="2800"/>
            </a:lvl2pPr>
            <a:lvl3pPr lvl="2" algn="l">
              <a:lnSpc>
                <a:spcPct val="100000"/>
              </a:lnSpc>
              <a:spcBef>
                <a:spcPts val="0"/>
              </a:spcBef>
              <a:spcAft>
                <a:spcPts val="0"/>
              </a:spcAft>
              <a:buSzPts val="2800"/>
              <a:buNone/>
              <a:defRPr sz="2800"/>
            </a:lvl3pPr>
            <a:lvl4pPr lvl="3" algn="l">
              <a:lnSpc>
                <a:spcPct val="100000"/>
              </a:lnSpc>
              <a:spcBef>
                <a:spcPts val="0"/>
              </a:spcBef>
              <a:spcAft>
                <a:spcPts val="0"/>
              </a:spcAft>
              <a:buSzPts val="2800"/>
              <a:buNone/>
              <a:defRPr sz="2800"/>
            </a:lvl4pPr>
            <a:lvl5pPr lvl="4" algn="l">
              <a:lnSpc>
                <a:spcPct val="100000"/>
              </a:lnSpc>
              <a:spcBef>
                <a:spcPts val="0"/>
              </a:spcBef>
              <a:spcAft>
                <a:spcPts val="0"/>
              </a:spcAft>
              <a:buSzPts val="2800"/>
              <a:buNone/>
              <a:defRPr sz="2800"/>
            </a:lvl5pPr>
            <a:lvl6pPr lvl="5" algn="l">
              <a:lnSpc>
                <a:spcPct val="100000"/>
              </a:lnSpc>
              <a:spcBef>
                <a:spcPts val="0"/>
              </a:spcBef>
              <a:spcAft>
                <a:spcPts val="0"/>
              </a:spcAft>
              <a:buSzPts val="2800"/>
              <a:buNone/>
              <a:defRPr sz="2800"/>
            </a:lvl6pPr>
            <a:lvl7pPr lvl="6" algn="l">
              <a:lnSpc>
                <a:spcPct val="100000"/>
              </a:lnSpc>
              <a:spcBef>
                <a:spcPts val="0"/>
              </a:spcBef>
              <a:spcAft>
                <a:spcPts val="0"/>
              </a:spcAft>
              <a:buSzPts val="2800"/>
              <a:buNone/>
              <a:defRPr sz="2800"/>
            </a:lvl7pPr>
            <a:lvl8pPr lvl="7" algn="l">
              <a:lnSpc>
                <a:spcPct val="100000"/>
              </a:lnSpc>
              <a:spcBef>
                <a:spcPts val="0"/>
              </a:spcBef>
              <a:spcAft>
                <a:spcPts val="0"/>
              </a:spcAft>
              <a:buSzPts val="2800"/>
              <a:buNone/>
              <a:defRPr sz="2800"/>
            </a:lvl8pPr>
            <a:lvl9pPr lvl="8" algn="l">
              <a:lnSpc>
                <a:spcPct val="100000"/>
              </a:lnSpc>
              <a:spcBef>
                <a:spcPts val="0"/>
              </a:spcBef>
              <a:spcAft>
                <a:spcPts val="0"/>
              </a:spcAft>
              <a:buSzPts val="2800"/>
              <a:buNone/>
              <a:defRPr sz="2800"/>
            </a:lvl9pPr>
          </a:lstStyle>
          <a:p>
            <a:endParaRPr/>
          </a:p>
        </p:txBody>
      </p:sp>
      <p:sp>
        <p:nvSpPr>
          <p:cNvPr id="14" name="Google Shape;14;p2"/>
          <p:cNvSpPr txBox="1">
            <a:spLocks noGrp="1"/>
          </p:cNvSpPr>
          <p:nvPr>
            <p:ph type="subTitle" idx="2"/>
          </p:nvPr>
        </p:nvSpPr>
        <p:spPr>
          <a:xfrm>
            <a:off x="623450" y="2450525"/>
            <a:ext cx="3602100" cy="331200"/>
          </a:xfrm>
          <a:prstGeom prst="rect">
            <a:avLst/>
          </a:prstGeom>
          <a:noFill/>
          <a:ln>
            <a:noFill/>
          </a:ln>
        </p:spPr>
        <p:txBody>
          <a:bodyPr spcFirstLastPara="1" wrap="square" lIns="0" tIns="0" rIns="0" bIns="0" anchor="t" anchorCtr="0">
            <a:normAutofit/>
          </a:bodyPr>
          <a:lstStyle>
            <a:lvl1pPr lvl="0" algn="l">
              <a:lnSpc>
                <a:spcPct val="90000"/>
              </a:lnSpc>
              <a:spcBef>
                <a:spcPts val="100"/>
              </a:spcBef>
              <a:spcAft>
                <a:spcPts val="0"/>
              </a:spcAft>
              <a:buSzPts val="1200"/>
              <a:buFont typeface="Oswald Light"/>
              <a:buNone/>
              <a:defRPr>
                <a:latin typeface="Patua One"/>
                <a:ea typeface="Patua One"/>
                <a:cs typeface="Patua One"/>
                <a:sym typeface="Patua One"/>
              </a:defRPr>
            </a:lvl1pPr>
            <a:lvl2pPr lvl="1" algn="l">
              <a:lnSpc>
                <a:spcPct val="90000"/>
              </a:lnSpc>
              <a:spcBef>
                <a:spcPts val="100"/>
              </a:spcBef>
              <a:spcAft>
                <a:spcPts val="0"/>
              </a:spcAft>
              <a:buSzPts val="1200"/>
              <a:buNone/>
              <a:defRPr/>
            </a:lvl2pPr>
            <a:lvl3pPr lvl="2" algn="l">
              <a:lnSpc>
                <a:spcPct val="90000"/>
              </a:lnSpc>
              <a:spcBef>
                <a:spcPts val="0"/>
              </a:spcBef>
              <a:spcAft>
                <a:spcPts val="0"/>
              </a:spcAft>
              <a:buSzPts val="1100"/>
              <a:buNone/>
              <a:defRPr/>
            </a:lvl3pPr>
            <a:lvl4pPr lvl="3" algn="l">
              <a:lnSpc>
                <a:spcPct val="90000"/>
              </a:lnSpc>
              <a:spcBef>
                <a:spcPts val="0"/>
              </a:spcBef>
              <a:spcAft>
                <a:spcPts val="0"/>
              </a:spcAft>
              <a:buSzPts val="1100"/>
              <a:buNone/>
              <a:defRPr/>
            </a:lvl4pPr>
            <a:lvl5pPr lvl="4" algn="l">
              <a:lnSpc>
                <a:spcPct val="90000"/>
              </a:lnSpc>
              <a:spcBef>
                <a:spcPts val="0"/>
              </a:spcBef>
              <a:spcAft>
                <a:spcPts val="0"/>
              </a:spcAft>
              <a:buSzPts val="1100"/>
              <a:buNone/>
              <a:defRPr/>
            </a:lvl5pPr>
            <a:lvl6pPr lvl="5" algn="l">
              <a:lnSpc>
                <a:spcPct val="90000"/>
              </a:lnSpc>
              <a:spcBef>
                <a:spcPts val="0"/>
              </a:spcBef>
              <a:spcAft>
                <a:spcPts val="0"/>
              </a:spcAft>
              <a:buSzPts val="1100"/>
              <a:buNone/>
              <a:defRPr/>
            </a:lvl6pPr>
            <a:lvl7pPr lvl="6" algn="l">
              <a:lnSpc>
                <a:spcPct val="90000"/>
              </a:lnSpc>
              <a:spcBef>
                <a:spcPts val="0"/>
              </a:spcBef>
              <a:spcAft>
                <a:spcPts val="0"/>
              </a:spcAft>
              <a:buSzPts val="1100"/>
              <a:buNone/>
              <a:defRPr/>
            </a:lvl7pPr>
            <a:lvl8pPr lvl="7" algn="l">
              <a:lnSpc>
                <a:spcPct val="90000"/>
              </a:lnSpc>
              <a:spcBef>
                <a:spcPts val="0"/>
              </a:spcBef>
              <a:spcAft>
                <a:spcPts val="0"/>
              </a:spcAft>
              <a:buSzPts val="1100"/>
              <a:buNone/>
              <a:defRPr/>
            </a:lvl8pPr>
            <a:lvl9pPr lvl="8" algn="l">
              <a:lnSpc>
                <a:spcPct val="90000"/>
              </a:lnSpc>
              <a:spcBef>
                <a:spcPts val="0"/>
              </a:spcBef>
              <a:spcAft>
                <a:spcPts val="0"/>
              </a:spcAft>
              <a:buSzPts val="1100"/>
              <a:buNone/>
              <a:defRPr/>
            </a:lvl9pPr>
          </a:lstStyle>
          <a:p>
            <a:endParaRPr/>
          </a:p>
        </p:txBody>
      </p:sp>
      <p:sp>
        <p:nvSpPr>
          <p:cNvPr id="15" name="Google Shape;15;p2"/>
          <p:cNvSpPr txBox="1">
            <a:spLocks noGrp="1"/>
          </p:cNvSpPr>
          <p:nvPr>
            <p:ph type="sldNum" idx="12"/>
          </p:nvPr>
        </p:nvSpPr>
        <p:spPr>
          <a:xfrm>
            <a:off x="8556784" y="4749851"/>
            <a:ext cx="548700" cy="393600"/>
          </a:xfrm>
          <a:prstGeom prst="rect">
            <a:avLst/>
          </a:prstGeom>
          <a:noFill/>
          <a:ln>
            <a:noFill/>
          </a:ln>
        </p:spPr>
        <p:txBody>
          <a:bodyPr spcFirstLastPara="1" wrap="square" lIns="0" tIns="0" rIns="0" bIns="0" anchor="t" anchorCtr="0">
            <a:normAutofit/>
          </a:bodyPr>
          <a:lstStyle>
            <a:lvl1pPr marL="0" marR="0" lvl="0"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1pPr>
            <a:lvl2pPr marL="0" marR="0" lvl="1"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2pPr>
            <a:lvl3pPr marL="0" marR="0" lvl="2"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3pPr>
            <a:lvl4pPr marL="0" marR="0" lvl="3"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4pPr>
            <a:lvl5pPr marL="0" marR="0" lvl="4"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5pPr>
            <a:lvl6pPr marL="0" marR="0" lvl="5"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6pPr>
            <a:lvl7pPr marL="0" marR="0" lvl="6"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7pPr>
            <a:lvl8pPr marL="0" marR="0" lvl="7"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8pPr>
            <a:lvl9pPr marL="0" marR="0" lvl="8"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0"/>
        <p:cNvGrpSpPr/>
        <p:nvPr/>
      </p:nvGrpSpPr>
      <p:grpSpPr>
        <a:xfrm>
          <a:off x="0" y="0"/>
          <a:ext cx="0" cy="0"/>
          <a:chOff x="0" y="0"/>
          <a:chExt cx="0" cy="0"/>
        </a:xfrm>
      </p:grpSpPr>
      <p:sp>
        <p:nvSpPr>
          <p:cNvPr id="51" name="Google Shape;51;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2" name="Google Shape;52;p1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3" name="Google Shape;53;p1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4" name="Google Shape;54;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5" name="Google Shape;55;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 name="Google Shape;56;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7"/>
        <p:cNvGrpSpPr/>
        <p:nvPr/>
      </p:nvGrpSpPr>
      <p:grpSpPr>
        <a:xfrm>
          <a:off x="0" y="0"/>
          <a:ext cx="0" cy="0"/>
          <a:chOff x="0" y="0"/>
          <a:chExt cx="0" cy="0"/>
        </a:xfrm>
      </p:grpSpPr>
      <p:sp>
        <p:nvSpPr>
          <p:cNvPr id="58" name="Google Shape;58;p1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 name="Google Shape;59;p1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60" name="Google Shape;60;p12"/>
          <p:cNvSpPr txBox="1">
            <a:spLocks noGrp="1"/>
          </p:cNvSpPr>
          <p:nvPr>
            <p:ph type="body" idx="2"/>
          </p:nvPr>
        </p:nvSpPr>
        <p:spPr>
          <a:xfrm>
            <a:off x="629841" y="1878806"/>
            <a:ext cx="3868500" cy="27636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1" name="Google Shape;61;p1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62" name="Google Shape;62;p12"/>
          <p:cNvSpPr txBox="1">
            <a:spLocks noGrp="1"/>
          </p:cNvSpPr>
          <p:nvPr>
            <p:ph type="body" idx="4"/>
          </p:nvPr>
        </p:nvSpPr>
        <p:spPr>
          <a:xfrm>
            <a:off x="4629150" y="1878806"/>
            <a:ext cx="3887400" cy="27636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3" name="Google Shape;6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4" name="Google Shape;6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5" name="Google Shape;6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6"/>
        <p:cNvGrpSpPr/>
        <p:nvPr/>
      </p:nvGrpSpPr>
      <p:grpSpPr>
        <a:xfrm>
          <a:off x="0" y="0"/>
          <a:ext cx="0" cy="0"/>
          <a:chOff x="0" y="0"/>
          <a:chExt cx="0" cy="0"/>
        </a:xfrm>
      </p:grpSpPr>
      <p:sp>
        <p:nvSpPr>
          <p:cNvPr id="67" name="Google Shape;6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ctr">
              <a:lnSpc>
                <a:spcPct val="90000"/>
              </a:lnSpc>
              <a:spcBef>
                <a:spcPts val="0"/>
              </a:spcBef>
              <a:spcAft>
                <a:spcPts val="0"/>
              </a:spcAft>
              <a:buClr>
                <a:schemeClr val="dk1"/>
              </a:buClr>
              <a:buSzPts val="1400"/>
              <a:buNone/>
              <a:defRPr>
                <a:latin typeface="Patua One"/>
                <a:ea typeface="Patua One"/>
                <a:cs typeface="Patua One"/>
                <a:sym typeface="Patua 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8" name="Google Shape;68;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9" name="Google Shape;69;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0" name="Google Shape;70;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1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3" name="Google Shape;73;p1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74" name="Google Shape;74;p1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75" name="Google Shape;75;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6" name="Google Shape;76;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7" name="Google Shape;77;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1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0" name="Google Shape;80;p15"/>
          <p:cNvSpPr>
            <a:spLocks noGrp="1"/>
          </p:cNvSpPr>
          <p:nvPr>
            <p:ph type="pic" idx="2"/>
          </p:nvPr>
        </p:nvSpPr>
        <p:spPr>
          <a:xfrm>
            <a:off x="3887391" y="740569"/>
            <a:ext cx="4629300" cy="3655200"/>
          </a:xfrm>
          <a:prstGeom prst="rect">
            <a:avLst/>
          </a:prstGeom>
          <a:noFill/>
          <a:ln>
            <a:noFill/>
          </a:ln>
        </p:spPr>
      </p:sp>
      <p:sp>
        <p:nvSpPr>
          <p:cNvPr id="81" name="Google Shape;81;p1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82" name="Google Shape;8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3" name="Google Shape;8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4" name="Google Shape;8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ctr">
              <a:lnSpc>
                <a:spcPct val="90000"/>
              </a:lnSpc>
              <a:spcBef>
                <a:spcPts val="0"/>
              </a:spcBef>
              <a:spcAft>
                <a:spcPts val="0"/>
              </a:spcAft>
              <a:buClr>
                <a:schemeClr val="dk1"/>
              </a:buClr>
              <a:buSzPts val="1400"/>
              <a:buNone/>
              <a:defRPr>
                <a:latin typeface="Patua One"/>
                <a:ea typeface="Patua One"/>
                <a:cs typeface="Patua One"/>
                <a:sym typeface="Patua 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7" name="Google Shape;87;p1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atin typeface="Readex Pro"/>
                <a:ea typeface="Readex Pro"/>
                <a:cs typeface="Readex Pro"/>
                <a:sym typeface="Readex Pro"/>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8" name="Google Shape;88;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9" name="Google Shape;89;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0" name="Google Shape;90;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3" name="Google Shape;93;p1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4" name="Google Shape;9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5" name="Google Shape;9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6" name="Google Shape;9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elfolie">
  <p:cSld name="Titelfolie">
    <p:spTree>
      <p:nvGrpSpPr>
        <p:cNvPr id="1" name="Shape 97"/>
        <p:cNvGrpSpPr/>
        <p:nvPr/>
      </p:nvGrpSpPr>
      <p:grpSpPr>
        <a:xfrm>
          <a:off x="0" y="0"/>
          <a:ext cx="0" cy="0"/>
          <a:chOff x="0" y="0"/>
          <a:chExt cx="0" cy="0"/>
        </a:xfrm>
      </p:grpSpPr>
      <p:sp>
        <p:nvSpPr>
          <p:cNvPr id="98" name="Google Shape;98;p18"/>
          <p:cNvSpPr txBox="1">
            <a:spLocks noGrp="1"/>
          </p:cNvSpPr>
          <p:nvPr>
            <p:ph type="ctrTitle"/>
          </p:nvPr>
        </p:nvSpPr>
        <p:spPr>
          <a:xfrm>
            <a:off x="251520" y="1059582"/>
            <a:ext cx="8640900" cy="1328100"/>
          </a:xfrm>
          <a:prstGeom prst="rect">
            <a:avLst/>
          </a:prstGeom>
          <a:noFill/>
          <a:ln>
            <a:noFill/>
          </a:ln>
        </p:spPr>
        <p:txBody>
          <a:bodyPr spcFirstLastPara="1" wrap="square" lIns="180000" tIns="36000" rIns="180000" bIns="108000" anchor="t" anchorCtr="0">
            <a:normAutofit/>
          </a:bodyPr>
          <a:lstStyle>
            <a:lvl1pPr lvl="0" algn="l">
              <a:lnSpc>
                <a:spcPct val="114000"/>
              </a:lnSpc>
              <a:spcBef>
                <a:spcPts val="0"/>
              </a:spcBef>
              <a:spcAft>
                <a:spcPts val="0"/>
              </a:spcAft>
              <a:buClr>
                <a:schemeClr val="lt1"/>
              </a:buClr>
              <a:buSzPts val="3200"/>
              <a:buFont typeface="Calibri"/>
              <a:buNone/>
              <a:defRPr>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9" name="Google Shape;99;p18"/>
          <p:cNvSpPr txBox="1">
            <a:spLocks noGrp="1"/>
          </p:cNvSpPr>
          <p:nvPr>
            <p:ph type="sldNum" idx="12"/>
          </p:nvPr>
        </p:nvSpPr>
        <p:spPr>
          <a:xfrm>
            <a:off x="8556784" y="4749851"/>
            <a:ext cx="548700" cy="393600"/>
          </a:xfrm>
          <a:prstGeom prst="rect">
            <a:avLst/>
          </a:prstGeom>
          <a:noFill/>
          <a:ln>
            <a:noFill/>
          </a:ln>
        </p:spPr>
        <p:txBody>
          <a:bodyPr spcFirstLastPara="1" wrap="square" lIns="68575" tIns="34275" rIns="68575" bIns="34275" anchor="t" anchorCtr="0">
            <a:noAutofit/>
          </a:bodyPr>
          <a:lstStyle>
            <a:lvl1pPr marL="0" marR="0" lvl="0"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ctr">
              <a:lnSpc>
                <a:spcPct val="90000"/>
              </a:lnSpc>
              <a:spcBef>
                <a:spcPts val="0"/>
              </a:spcBef>
              <a:spcAft>
                <a:spcPts val="0"/>
              </a:spcAft>
              <a:buClr>
                <a:schemeClr val="dk1"/>
              </a:buClr>
              <a:buSzPts val="1400"/>
              <a:buNone/>
              <a:defRPr>
                <a:latin typeface="Patua One"/>
                <a:ea typeface="Patua One"/>
                <a:cs typeface="Patua One"/>
                <a:sym typeface="Patua 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2" name="Google Shape;102;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atin typeface="Readex Pro"/>
                <a:ea typeface="Readex Pro"/>
                <a:cs typeface="Readex Pro"/>
                <a:sym typeface="Readex Pro"/>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3" name="Google Shape;10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4" name="Google Shape;10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5" name="Google Shape;10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Zwischentitelfolie 2">
  <p:cSld name="Zwischentitelfolie 2">
    <p:spTree>
      <p:nvGrpSpPr>
        <p:cNvPr id="1" name="Shape 16"/>
        <p:cNvGrpSpPr/>
        <p:nvPr/>
      </p:nvGrpSpPr>
      <p:grpSpPr>
        <a:xfrm>
          <a:off x="0" y="0"/>
          <a:ext cx="0" cy="0"/>
          <a:chOff x="0" y="0"/>
          <a:chExt cx="0" cy="0"/>
        </a:xfrm>
      </p:grpSpPr>
      <p:sp>
        <p:nvSpPr>
          <p:cNvPr id="17" name="Google Shape;17;p3"/>
          <p:cNvSpPr txBox="1">
            <a:spLocks noGrp="1"/>
          </p:cNvSpPr>
          <p:nvPr>
            <p:ph type="title"/>
          </p:nvPr>
        </p:nvSpPr>
        <p:spPr>
          <a:xfrm>
            <a:off x="4427538" y="2931790"/>
            <a:ext cx="4105200" cy="1152000"/>
          </a:xfrm>
          <a:prstGeom prst="rect">
            <a:avLst/>
          </a:prstGeom>
          <a:noFill/>
          <a:ln>
            <a:noFill/>
          </a:ln>
        </p:spPr>
        <p:txBody>
          <a:bodyPr spcFirstLastPara="1" wrap="square" lIns="0" tIns="0" rIns="0" bIns="0" anchor="t" anchorCtr="0">
            <a:noAutofit/>
          </a:bodyPr>
          <a:lstStyle>
            <a:lvl1pPr lvl="0" algn="r">
              <a:lnSpc>
                <a:spcPct val="100000"/>
              </a:lnSpc>
              <a:spcBef>
                <a:spcPts val="0"/>
              </a:spcBef>
              <a:spcAft>
                <a:spcPts val="0"/>
              </a:spcAft>
              <a:buClr>
                <a:schemeClr val="lt1"/>
              </a:buClr>
              <a:buSzPts val="4000"/>
              <a:buFont typeface="Open Sans ExtraBold"/>
              <a:buNone/>
              <a:defRPr sz="4000" b="1">
                <a:solidFill>
                  <a:schemeClr val="lt1"/>
                </a:solidFill>
                <a:latin typeface="Open Sans ExtraBold"/>
                <a:ea typeface="Open Sans ExtraBold"/>
                <a:cs typeface="Open Sans ExtraBold"/>
                <a:sym typeface="Open Sa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a:spLocks noGrp="1"/>
          </p:cNvSpPr>
          <p:nvPr>
            <p:ph type="pic" idx="2"/>
          </p:nvPr>
        </p:nvSpPr>
        <p:spPr>
          <a:xfrm>
            <a:off x="-6790" y="-5520"/>
            <a:ext cx="5121600" cy="5148900"/>
          </a:xfrm>
          <a:prstGeom prst="rect">
            <a:avLst/>
          </a:prstGeom>
          <a:noFill/>
          <a:ln>
            <a:noFill/>
          </a:ln>
        </p:spPr>
      </p:sp>
      <p:sp>
        <p:nvSpPr>
          <p:cNvPr id="19" name="Google Shape;19;p3"/>
          <p:cNvSpPr txBox="1">
            <a:spLocks noGrp="1"/>
          </p:cNvSpPr>
          <p:nvPr>
            <p:ph type="body" idx="1"/>
          </p:nvPr>
        </p:nvSpPr>
        <p:spPr>
          <a:xfrm>
            <a:off x="4427538" y="4170741"/>
            <a:ext cx="4105200" cy="510600"/>
          </a:xfrm>
          <a:prstGeom prst="rect">
            <a:avLst/>
          </a:prstGeom>
          <a:noFill/>
          <a:ln>
            <a:noFill/>
          </a:ln>
        </p:spPr>
        <p:txBody>
          <a:bodyPr spcFirstLastPara="1" wrap="square" lIns="0" tIns="0" rIns="0" bIns="0" anchor="t" anchorCtr="0">
            <a:noAutofit/>
          </a:bodyPr>
          <a:lstStyle>
            <a:lvl1pPr marL="457200" lvl="0" indent="-228600" algn="r">
              <a:lnSpc>
                <a:spcPct val="114000"/>
              </a:lnSpc>
              <a:spcBef>
                <a:spcPts val="600"/>
              </a:spcBef>
              <a:spcAft>
                <a:spcPts val="0"/>
              </a:spcAft>
              <a:buSzPts val="2800"/>
              <a:buNone/>
              <a:defRPr sz="2800">
                <a:solidFill>
                  <a:schemeClr val="lt1"/>
                </a:solidFill>
              </a:defRPr>
            </a:lvl1pPr>
            <a:lvl2pPr marL="914400" lvl="1" indent="-228600" algn="l">
              <a:lnSpc>
                <a:spcPct val="114000"/>
              </a:lnSpc>
              <a:spcBef>
                <a:spcPts val="600"/>
              </a:spcBef>
              <a:spcAft>
                <a:spcPts val="0"/>
              </a:spcAft>
              <a:buSzPts val="1400"/>
              <a:buNone/>
              <a:defRPr>
                <a:solidFill>
                  <a:schemeClr val="lt1"/>
                </a:solidFill>
              </a:defRPr>
            </a:lvl2pPr>
            <a:lvl3pPr marL="1371600" lvl="2" indent="-317500" algn="l">
              <a:lnSpc>
                <a:spcPct val="100000"/>
              </a:lnSpc>
              <a:spcBef>
                <a:spcPts val="600"/>
              </a:spcBef>
              <a:spcAft>
                <a:spcPts val="0"/>
              </a:spcAft>
              <a:buClr>
                <a:schemeClr val="lt1"/>
              </a:buClr>
              <a:buSzPts val="1400"/>
              <a:buChar char=""/>
              <a:defRPr>
                <a:solidFill>
                  <a:schemeClr val="lt1"/>
                </a:solidFill>
              </a:defRPr>
            </a:lvl3pPr>
            <a:lvl4pPr marL="1828800" lvl="3" indent="-317500" algn="l">
              <a:lnSpc>
                <a:spcPct val="100000"/>
              </a:lnSpc>
              <a:spcBef>
                <a:spcPts val="600"/>
              </a:spcBef>
              <a:spcAft>
                <a:spcPts val="0"/>
              </a:spcAft>
              <a:buClr>
                <a:schemeClr val="lt1"/>
              </a:buClr>
              <a:buSzPts val="1400"/>
              <a:buChar char=""/>
              <a:defRPr>
                <a:solidFill>
                  <a:schemeClr val="lt1"/>
                </a:solidFill>
              </a:defRPr>
            </a:lvl4pPr>
            <a:lvl5pPr marL="2286000" lvl="4" indent="-299720" algn="l">
              <a:lnSpc>
                <a:spcPct val="100000"/>
              </a:lnSpc>
              <a:spcBef>
                <a:spcPts val="600"/>
              </a:spcBef>
              <a:spcAft>
                <a:spcPts val="0"/>
              </a:spcAft>
              <a:buClr>
                <a:schemeClr val="lt1"/>
              </a:buClr>
              <a:buSzPts val="1120"/>
              <a:buChar char="•"/>
              <a:defRPr>
                <a:solidFill>
                  <a:schemeClr val="lt1"/>
                </a:solidFill>
              </a:defRPr>
            </a:lvl5pPr>
            <a:lvl6pPr marL="2743200" lvl="5" indent="-342900" algn="l">
              <a:lnSpc>
                <a:spcPct val="100000"/>
              </a:lnSpc>
              <a:spcBef>
                <a:spcPts val="600"/>
              </a:spcBef>
              <a:spcAft>
                <a:spcPts val="0"/>
              </a:spcAft>
              <a:buSzPts val="1800"/>
              <a:buChar char=""/>
              <a:defRPr/>
            </a:lvl6pPr>
            <a:lvl7pPr marL="3200400" lvl="6" indent="-342900" algn="l">
              <a:lnSpc>
                <a:spcPct val="100000"/>
              </a:lnSpc>
              <a:spcBef>
                <a:spcPts val="600"/>
              </a:spcBef>
              <a:spcAft>
                <a:spcPts val="0"/>
              </a:spcAft>
              <a:buSzPts val="1800"/>
              <a:buChar char=""/>
              <a:defRPr/>
            </a:lvl7pPr>
            <a:lvl8pPr marL="3657600" lvl="7" indent="-342900" algn="l">
              <a:lnSpc>
                <a:spcPct val="100000"/>
              </a:lnSpc>
              <a:spcBef>
                <a:spcPts val="600"/>
              </a:spcBef>
              <a:spcAft>
                <a:spcPts val="0"/>
              </a:spcAft>
              <a:buSzPts val="1800"/>
              <a:buChar char=""/>
              <a:defRPr/>
            </a:lvl8pPr>
            <a:lvl9pPr marL="4114800" lvl="8" indent="-342900" algn="l">
              <a:lnSpc>
                <a:spcPct val="100000"/>
              </a:lnSpc>
              <a:spcBef>
                <a:spcPts val="600"/>
              </a:spcBef>
              <a:spcAft>
                <a:spcPts val="600"/>
              </a:spcAft>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2">
    <p:spTree>
      <p:nvGrpSpPr>
        <p:cNvPr id="1" name="Shape 20"/>
        <p:cNvGrpSpPr/>
        <p:nvPr/>
      </p:nvGrpSpPr>
      <p:grpSpPr>
        <a:xfrm>
          <a:off x="0" y="0"/>
          <a:ext cx="0" cy="0"/>
          <a:chOff x="0" y="0"/>
          <a:chExt cx="0" cy="0"/>
        </a:xfrm>
      </p:grpSpPr>
      <p:sp>
        <p:nvSpPr>
          <p:cNvPr id="21" name="Google Shape;21;p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Calibri"/>
              <a:buNone/>
              <a:defRPr sz="4500">
                <a:latin typeface="Patua One"/>
                <a:ea typeface="Patua One"/>
                <a:cs typeface="Patua One"/>
                <a:sym typeface="Patua 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2" name="Google Shape;22;p4"/>
          <p:cNvSpPr txBox="1">
            <a:spLocks noGrp="1"/>
          </p:cNvSpPr>
          <p:nvPr>
            <p:ph type="subTitle" idx="1"/>
          </p:nvPr>
        </p:nvSpPr>
        <p:spPr>
          <a:xfrm>
            <a:off x="1143000" y="2701529"/>
            <a:ext cx="6858000" cy="12417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atin typeface="Patua One"/>
                <a:ea typeface="Patua One"/>
                <a:cs typeface="Patua One"/>
                <a:sym typeface="Patua One"/>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23" name="Google Shape;23;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 name="Google Shape;24;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5" name="Google Shape;25;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Autofit/>
          </a:bodyPr>
          <a:lstStyle>
            <a:lvl1pPr lvl="0" algn="ctr">
              <a:lnSpc>
                <a:spcPct val="90000"/>
              </a:lnSpc>
              <a:spcBef>
                <a:spcPts val="0"/>
              </a:spcBef>
              <a:spcAft>
                <a:spcPts val="0"/>
              </a:spcAft>
              <a:buSzPts val="2800"/>
              <a:buNone/>
              <a:defRPr>
                <a:latin typeface="Patua One"/>
                <a:ea typeface="Patua One"/>
                <a:cs typeface="Patua One"/>
                <a:sym typeface="Patua 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8" name="Google Shape;28;p5"/>
          <p:cNvSpPr txBox="1">
            <a:spLocks noGrp="1"/>
          </p:cNvSpPr>
          <p:nvPr>
            <p:ph type="body" idx="1"/>
          </p:nvPr>
        </p:nvSpPr>
        <p:spPr>
          <a:xfrm>
            <a:off x="630000" y="990000"/>
            <a:ext cx="6480000" cy="3780000"/>
          </a:xfrm>
          <a:prstGeom prst="rect">
            <a:avLst/>
          </a:prstGeom>
          <a:noFill/>
          <a:ln>
            <a:noFill/>
          </a:ln>
        </p:spPr>
        <p:txBody>
          <a:bodyPr spcFirstLastPara="1" wrap="square" lIns="0" tIns="0" rIns="0" bIns="0" anchor="t" anchorCtr="0">
            <a:noAutofit/>
          </a:bodyPr>
          <a:lstStyle>
            <a:lvl1pPr marL="457200" lvl="0" indent="-304800" algn="l">
              <a:lnSpc>
                <a:spcPct val="115000"/>
              </a:lnSpc>
              <a:spcBef>
                <a:spcPts val="0"/>
              </a:spcBef>
              <a:spcAft>
                <a:spcPts val="0"/>
              </a:spcAft>
              <a:buSzPts val="1200"/>
              <a:buFont typeface="Oswald"/>
              <a:buChar char="»"/>
              <a:defRPr sz="1800">
                <a:latin typeface="Readex Pro"/>
                <a:ea typeface="Readex Pro"/>
                <a:cs typeface="Readex Pro"/>
                <a:sym typeface="Readex Pro"/>
              </a:defRPr>
            </a:lvl1pPr>
            <a:lvl2pPr marL="914400" lvl="1" indent="-304800" algn="l">
              <a:lnSpc>
                <a:spcPct val="115000"/>
              </a:lnSpc>
              <a:spcBef>
                <a:spcPts val="0"/>
              </a:spcBef>
              <a:spcAft>
                <a:spcPts val="0"/>
              </a:spcAft>
              <a:buSzPts val="1200"/>
              <a:buChar char="›"/>
              <a:defRPr/>
            </a:lvl2pPr>
            <a:lvl3pPr marL="1371600" lvl="2" indent="-298450" algn="l">
              <a:lnSpc>
                <a:spcPct val="90000"/>
              </a:lnSpc>
              <a:spcBef>
                <a:spcPts val="0"/>
              </a:spcBef>
              <a:spcAft>
                <a:spcPts val="0"/>
              </a:spcAft>
              <a:buSzPts val="1100"/>
              <a:buChar char="•"/>
              <a:defRPr/>
            </a:lvl3pPr>
            <a:lvl4pPr marL="1828800" lvl="3" indent="-298450" algn="l">
              <a:lnSpc>
                <a:spcPct val="90000"/>
              </a:lnSpc>
              <a:spcBef>
                <a:spcPts val="200"/>
              </a:spcBef>
              <a:spcAft>
                <a:spcPts val="0"/>
              </a:spcAft>
              <a:buSzPts val="1100"/>
              <a:buChar char="»"/>
              <a:defRPr/>
            </a:lvl4pPr>
            <a:lvl5pPr marL="2286000" lvl="4" indent="-298450" algn="l">
              <a:lnSpc>
                <a:spcPct val="90000"/>
              </a:lnSpc>
              <a:spcBef>
                <a:spcPts val="0"/>
              </a:spcBef>
              <a:spcAft>
                <a:spcPts val="0"/>
              </a:spcAft>
              <a:buSzPts val="1100"/>
              <a:buChar char="»"/>
              <a:defRPr/>
            </a:lvl5pPr>
            <a:lvl6pPr marL="2743200" lvl="5" indent="-298450" algn="l">
              <a:lnSpc>
                <a:spcPct val="90000"/>
              </a:lnSpc>
              <a:spcBef>
                <a:spcPts val="0"/>
              </a:spcBef>
              <a:spcAft>
                <a:spcPts val="0"/>
              </a:spcAft>
              <a:buSzPts val="1100"/>
              <a:buChar char="»"/>
              <a:defRPr/>
            </a:lvl6pPr>
            <a:lvl7pPr marL="3200400" lvl="6" indent="-298450" algn="l">
              <a:lnSpc>
                <a:spcPct val="90000"/>
              </a:lnSpc>
              <a:spcBef>
                <a:spcPts val="0"/>
              </a:spcBef>
              <a:spcAft>
                <a:spcPts val="0"/>
              </a:spcAft>
              <a:buSzPts val="1100"/>
              <a:buChar char="»"/>
              <a:defRPr/>
            </a:lvl7pPr>
            <a:lvl8pPr marL="3657600" lvl="7" indent="-298450" algn="l">
              <a:lnSpc>
                <a:spcPct val="90000"/>
              </a:lnSpc>
              <a:spcBef>
                <a:spcPts val="0"/>
              </a:spcBef>
              <a:spcAft>
                <a:spcPts val="0"/>
              </a:spcAft>
              <a:buSzPts val="1100"/>
              <a:buChar char="–"/>
              <a:defRPr/>
            </a:lvl8pPr>
            <a:lvl9pPr marL="4114800" lvl="8" indent="-298450" algn="l">
              <a:lnSpc>
                <a:spcPct val="90000"/>
              </a:lnSpc>
              <a:spcBef>
                <a:spcPts val="0"/>
              </a:spcBef>
              <a:spcAft>
                <a:spcPts val="0"/>
              </a:spcAft>
              <a:buSzPts val="1100"/>
              <a:buChar char="‧"/>
              <a:defRPr/>
            </a:lvl9pPr>
          </a:lstStyle>
          <a:p>
            <a:endParaRPr/>
          </a:p>
        </p:txBody>
      </p:sp>
      <p:sp>
        <p:nvSpPr>
          <p:cNvPr id="29" name="Google Shape;29;p5"/>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Nur Titel" type="twoColTx">
  <p:cSld name="TITLE_AND_TWO_COLUMNS">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lvl1pPr lvl="0" algn="ctr">
              <a:lnSpc>
                <a:spcPct val="90000"/>
              </a:lnSpc>
              <a:spcBef>
                <a:spcPts val="0"/>
              </a:spcBef>
              <a:spcAft>
                <a:spcPts val="0"/>
              </a:spcAft>
              <a:buSzPts val="2800"/>
              <a:buNone/>
              <a:defRPr sz="2400">
                <a:latin typeface="Patua One"/>
                <a:ea typeface="Patua One"/>
                <a:cs typeface="Patua One"/>
                <a:sym typeface="Patua 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2" name="Google Shape;32;p6"/>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bschlussfolie" type="blank">
  <p:cSld name="BLANK">
    <p:spTree>
      <p:nvGrpSpPr>
        <p:cNvPr id="1" name="Shape 33"/>
        <p:cNvGrpSpPr/>
        <p:nvPr/>
      </p:nvGrpSpPr>
      <p:grpSpPr>
        <a:xfrm>
          <a:off x="0" y="0"/>
          <a:ext cx="0" cy="0"/>
          <a:chOff x="0" y="0"/>
          <a:chExt cx="0" cy="0"/>
        </a:xfrm>
      </p:grpSpPr>
      <p:sp>
        <p:nvSpPr>
          <p:cNvPr id="34" name="Google Shape;34;p7"/>
          <p:cNvSpPr txBox="1">
            <a:spLocks noGrp="1"/>
          </p:cNvSpPr>
          <p:nvPr>
            <p:ph type="ctrTitle"/>
          </p:nvPr>
        </p:nvSpPr>
        <p:spPr>
          <a:xfrm>
            <a:off x="630000" y="1150200"/>
            <a:ext cx="7920000" cy="623248"/>
          </a:xfrm>
          <a:prstGeom prst="rect">
            <a:avLst/>
          </a:prstGeom>
          <a:noFill/>
          <a:ln>
            <a:noFill/>
          </a:ln>
        </p:spPr>
        <p:txBody>
          <a:bodyPr spcFirstLastPara="1" wrap="square" lIns="0" tIns="0" rIns="0" bIns="0" anchor="t" anchorCtr="0">
            <a:spAutoFit/>
          </a:bodyPr>
          <a:lstStyle>
            <a:lvl1pPr lvl="0" algn="ctr">
              <a:lnSpc>
                <a:spcPct val="90000"/>
              </a:lnSpc>
              <a:spcBef>
                <a:spcPts val="0"/>
              </a:spcBef>
              <a:spcAft>
                <a:spcPts val="0"/>
              </a:spcAft>
              <a:buSzPts val="4500"/>
              <a:buFont typeface="Oswald Medium"/>
              <a:buNone/>
              <a:defRPr sz="4500">
                <a:latin typeface="Patua One"/>
                <a:ea typeface="Patua One"/>
                <a:cs typeface="Patua One"/>
                <a:sym typeface="Patua One"/>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5"/>
        <p:cNvGrpSpPr/>
        <p:nvPr/>
      </p:nvGrpSpPr>
      <p:grpSpPr>
        <a:xfrm>
          <a:off x="0" y="0"/>
          <a:ext cx="0" cy="0"/>
          <a:chOff x="0" y="0"/>
          <a:chExt cx="0" cy="0"/>
        </a:xfrm>
      </p:grpSpPr>
      <p:sp>
        <p:nvSpPr>
          <p:cNvPr id="36" name="Google Shape;36;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7" name="Google Shape;37;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8" name="Google Shape;38;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Zwischentitelfolie" type="secHead">
  <p:cSld name="SECTION_HEADER">
    <p:spTree>
      <p:nvGrpSpPr>
        <p:cNvPr id="1" name="Shape 39"/>
        <p:cNvGrpSpPr/>
        <p:nvPr/>
      </p:nvGrpSpPr>
      <p:grpSpPr>
        <a:xfrm>
          <a:off x="0" y="0"/>
          <a:ext cx="0" cy="0"/>
          <a:chOff x="0" y="0"/>
          <a:chExt cx="0" cy="0"/>
        </a:xfrm>
      </p:grpSpPr>
      <p:sp>
        <p:nvSpPr>
          <p:cNvPr id="40" name="Google Shape;40;p9"/>
          <p:cNvSpPr txBox="1">
            <a:spLocks noGrp="1"/>
          </p:cNvSpPr>
          <p:nvPr>
            <p:ph type="title"/>
          </p:nvPr>
        </p:nvSpPr>
        <p:spPr>
          <a:xfrm>
            <a:off x="4511375" y="3378200"/>
            <a:ext cx="4038600" cy="1039200"/>
          </a:xfrm>
          <a:prstGeom prst="rect">
            <a:avLst/>
          </a:prstGeom>
          <a:noFill/>
          <a:ln>
            <a:noFill/>
          </a:ln>
        </p:spPr>
        <p:txBody>
          <a:bodyPr spcFirstLastPara="1" wrap="square" lIns="0" tIns="0" rIns="0" bIns="0" anchor="t" anchorCtr="0">
            <a:normAutofit/>
          </a:bodyPr>
          <a:lstStyle>
            <a:lvl1pPr lvl="0" algn="r">
              <a:lnSpc>
                <a:spcPct val="95000"/>
              </a:lnSpc>
              <a:spcBef>
                <a:spcPts val="0"/>
              </a:spcBef>
              <a:spcAft>
                <a:spcPts val="0"/>
              </a:spcAft>
              <a:buClr>
                <a:schemeClr val="lt1"/>
              </a:buClr>
              <a:buSzPts val="3500"/>
              <a:buFont typeface="Oswald Medium"/>
              <a:buNone/>
              <a:defRPr sz="3500">
                <a:solidFill>
                  <a:schemeClr val="lt1"/>
                </a:solidFill>
                <a:latin typeface="Patua One"/>
                <a:ea typeface="Patua One"/>
                <a:cs typeface="Patua One"/>
                <a:sym typeface="Patua One"/>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41" name="Google Shape;41;p9"/>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
        <p:nvSpPr>
          <p:cNvPr id="42" name="Google Shape;42;p9"/>
          <p:cNvSpPr txBox="1">
            <a:spLocks noGrp="1"/>
          </p:cNvSpPr>
          <p:nvPr>
            <p:ph type="subTitle" idx="1"/>
          </p:nvPr>
        </p:nvSpPr>
        <p:spPr>
          <a:xfrm>
            <a:off x="4476575" y="4507750"/>
            <a:ext cx="4073400" cy="261900"/>
          </a:xfrm>
          <a:prstGeom prst="rect">
            <a:avLst/>
          </a:prstGeom>
          <a:noFill/>
          <a:ln>
            <a:noFill/>
          </a:ln>
        </p:spPr>
        <p:txBody>
          <a:bodyPr spcFirstLastPara="1" wrap="square" lIns="0" tIns="0" rIns="0" bIns="0" anchor="t" anchorCtr="0">
            <a:normAutofit/>
          </a:bodyPr>
          <a:lstStyle>
            <a:lvl1pPr lvl="0" algn="r">
              <a:lnSpc>
                <a:spcPct val="90000"/>
              </a:lnSpc>
              <a:spcBef>
                <a:spcPts val="100"/>
              </a:spcBef>
              <a:spcAft>
                <a:spcPts val="0"/>
              </a:spcAft>
              <a:buClr>
                <a:schemeClr val="lt1"/>
              </a:buClr>
              <a:buSzPts val="1700"/>
              <a:buNone/>
              <a:defRPr sz="1700">
                <a:solidFill>
                  <a:schemeClr val="lt1"/>
                </a:solidFill>
              </a:defRPr>
            </a:lvl1pPr>
            <a:lvl2pPr lvl="1" algn="l">
              <a:lnSpc>
                <a:spcPct val="90000"/>
              </a:lnSpc>
              <a:spcBef>
                <a:spcPts val="100"/>
              </a:spcBef>
              <a:spcAft>
                <a:spcPts val="0"/>
              </a:spcAft>
              <a:buSzPts val="1200"/>
              <a:buNone/>
              <a:defRPr/>
            </a:lvl2pPr>
            <a:lvl3pPr lvl="2" algn="l">
              <a:lnSpc>
                <a:spcPct val="90000"/>
              </a:lnSpc>
              <a:spcBef>
                <a:spcPts val="0"/>
              </a:spcBef>
              <a:spcAft>
                <a:spcPts val="0"/>
              </a:spcAft>
              <a:buSzPts val="1100"/>
              <a:buNone/>
              <a:defRPr/>
            </a:lvl3pPr>
            <a:lvl4pPr lvl="3" algn="l">
              <a:lnSpc>
                <a:spcPct val="90000"/>
              </a:lnSpc>
              <a:spcBef>
                <a:spcPts val="0"/>
              </a:spcBef>
              <a:spcAft>
                <a:spcPts val="0"/>
              </a:spcAft>
              <a:buSzPts val="1100"/>
              <a:buNone/>
              <a:defRPr/>
            </a:lvl4pPr>
            <a:lvl5pPr lvl="4" algn="l">
              <a:lnSpc>
                <a:spcPct val="90000"/>
              </a:lnSpc>
              <a:spcBef>
                <a:spcPts val="0"/>
              </a:spcBef>
              <a:spcAft>
                <a:spcPts val="0"/>
              </a:spcAft>
              <a:buSzPts val="1100"/>
              <a:buNone/>
              <a:defRPr/>
            </a:lvl5pPr>
            <a:lvl6pPr lvl="5" algn="l">
              <a:lnSpc>
                <a:spcPct val="90000"/>
              </a:lnSpc>
              <a:spcBef>
                <a:spcPts val="0"/>
              </a:spcBef>
              <a:spcAft>
                <a:spcPts val="0"/>
              </a:spcAft>
              <a:buSzPts val="1100"/>
              <a:buNone/>
              <a:defRPr/>
            </a:lvl6pPr>
            <a:lvl7pPr lvl="6" algn="l">
              <a:lnSpc>
                <a:spcPct val="90000"/>
              </a:lnSpc>
              <a:spcBef>
                <a:spcPts val="0"/>
              </a:spcBef>
              <a:spcAft>
                <a:spcPts val="0"/>
              </a:spcAft>
              <a:buSzPts val="1100"/>
              <a:buNone/>
              <a:defRPr/>
            </a:lvl7pPr>
            <a:lvl8pPr lvl="7" algn="l">
              <a:lnSpc>
                <a:spcPct val="90000"/>
              </a:lnSpc>
              <a:spcBef>
                <a:spcPts val="0"/>
              </a:spcBef>
              <a:spcAft>
                <a:spcPts val="0"/>
              </a:spcAft>
              <a:buSzPts val="1100"/>
              <a:buNone/>
              <a:defRPr/>
            </a:lvl8pPr>
            <a:lvl9pPr lvl="8" algn="l">
              <a:lnSpc>
                <a:spcPct val="90000"/>
              </a:lnSpc>
              <a:spcBef>
                <a:spcPts val="0"/>
              </a:spcBef>
              <a:spcAft>
                <a:spcPts val="0"/>
              </a:spcAft>
              <a:buSzPts val="1100"/>
              <a:buNone/>
              <a:defRPr/>
            </a:lvl9pPr>
          </a:lstStyle>
          <a:p>
            <a:endParaRPr/>
          </a:p>
        </p:txBody>
      </p:sp>
      <p:sp>
        <p:nvSpPr>
          <p:cNvPr id="43" name="Google Shape;43;p9"/>
          <p:cNvSpPr>
            <a:spLocks noGrp="1"/>
          </p:cNvSpPr>
          <p:nvPr>
            <p:ph type="pic" idx="2"/>
          </p:nvPr>
        </p:nvSpPr>
        <p:spPr>
          <a:xfrm>
            <a:off x="0" y="0"/>
            <a:ext cx="4225500" cy="5152200"/>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p:cSld name="SECTION_HEADER 2">
    <p:spTree>
      <p:nvGrpSpPr>
        <p:cNvPr id="1" name="Shape 44"/>
        <p:cNvGrpSpPr/>
        <p:nvPr/>
      </p:nvGrpSpPr>
      <p:grpSpPr>
        <a:xfrm>
          <a:off x="0" y="0"/>
          <a:ext cx="0" cy="0"/>
          <a:chOff x="0" y="0"/>
          <a:chExt cx="0" cy="0"/>
        </a:xfrm>
      </p:grpSpPr>
      <p:sp>
        <p:nvSpPr>
          <p:cNvPr id="45" name="Google Shape;45;p10"/>
          <p:cNvSpPr txBox="1">
            <a:spLocks noGrp="1"/>
          </p:cNvSpPr>
          <p:nvPr>
            <p:ph type="title"/>
          </p:nvPr>
        </p:nvSpPr>
        <p:spPr>
          <a:xfrm>
            <a:off x="623888" y="1282303"/>
            <a:ext cx="7886700" cy="21396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6" name="Google Shape;46;p1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47" name="Google Shape;47;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8" name="Google Shape;48;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9" name="Google Shape;49;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0">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s://www.istockphoto.com/portfolio/focusArt?mediatype=illustration" TargetMode="External"/><Relationship Id="rId4" Type="http://schemas.openxmlformats.org/officeDocument/2006/relationships/hyperlink" Target="https://www.istockphoto.com/vector/couple-climbing-on-mountain-man-and-woman-trekking-in-mountains-going-to-top-guy-gm1277511220-376695331"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hyperlink" Target="https://www.soekia.ch/GPT/"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hyperlink" Target="https://www.dreamstime.com/klyaksun_info" TargetMode="External"/><Relationship Id="rId4" Type="http://schemas.openxmlformats.org/officeDocument/2006/relationships/hyperlink" Target="https://www.dreamstime.com/camping-hiking-equipment-tents-tools-set-camping-equipment-set-tents-burning-campfire-backpack-rolled-sleeping-bag-boiler-image17663487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hyperlink" Target="https://poweredtemplate.com/" TargetMode="Externa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x.com/ninalimpi"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hyperlink" Target="https://undraw.co/search/social-media" TargetMode="External"/><Relationship Id="rId5" Type="http://schemas.openxmlformats.org/officeDocument/2006/relationships/image" Target="../media/image20.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8" Type="http://schemas.openxmlformats.org/officeDocument/2006/relationships/hyperlink" Target="https://undraw.co/search/message" TargetMode="External"/><Relationship Id="rId3" Type="http://schemas.openxmlformats.org/officeDocument/2006/relationships/image" Target="../media/image9.png"/><Relationship Id="rId7" Type="http://schemas.openxmlformats.org/officeDocument/2006/relationships/hyperlink" Target="https://undraw.co/search/personal-data"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hyperlink" Target="https://x.com/ninalimpi"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undraw.co/search/message" TargetMode="External"/><Relationship Id="rId3" Type="http://schemas.openxmlformats.org/officeDocument/2006/relationships/image" Target="../media/image9.png"/><Relationship Id="rId7" Type="http://schemas.openxmlformats.org/officeDocument/2006/relationships/hyperlink" Target="https://undraw.co/search/personal-data"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20.png"/><Relationship Id="rId4" Type="http://schemas.openxmlformats.org/officeDocument/2006/relationships/image" Target="../media/image41.png"/><Relationship Id="rId9" Type="http://schemas.openxmlformats.org/officeDocument/2006/relationships/hyperlink" Target="https://x.com/ninalimpi"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www.freepik.com/"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https://www.freepik.com/free-vector/eco-tourism-concept-with-mountains_9694911.htm" TargetMode="External"/><Relationship Id="rId5" Type="http://schemas.openxmlformats.org/officeDocument/2006/relationships/hyperlink" Target="https://peteroumanski.com/REI" TargetMode="External"/><Relationship Id="rId4" Type="http://schemas.openxmlformats.org/officeDocument/2006/relationships/image" Target="../media/image47.jp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hyperlink" Target="https://x.com/ninalimpi" TargetMode="External"/><Relationship Id="rId5" Type="http://schemas.openxmlformats.org/officeDocument/2006/relationships/hyperlink" Target="https://undraw.co/search/bot" TargetMode="Externa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hyperlink" Target="https://iconscout.com/illustrations/african-man"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hyperlink" Target="https://iconscout.com/contributors/humaaans"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hyperlink" Target="https://x.com/ninalimpi" TargetMode="External"/><Relationship Id="rId5" Type="http://schemas.openxmlformats.org/officeDocument/2006/relationships/hyperlink" Target="https://undraw.co/" TargetMode="Externa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hyperlink" Target="https://iconscout.com/illustrations/african-man"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hyperlink" Target="https://iconscout.com/contributors/humaaans"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https://giphy.com/mujkaktus" TargetMode="External"/><Relationship Id="rId4" Type="http://schemas.openxmlformats.org/officeDocument/2006/relationships/hyperlink" Target="https://giphy.com/gifs/mujkaktus-map-mapa-trasa-QmHmjEwtbQtlkOx8T1"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hyperlink" Target="https://vectorportal.com/" TargetMode="External"/><Relationship Id="rId4" Type="http://schemas.openxmlformats.org/officeDocument/2006/relationships/hyperlink" Target="https://vectorportal.com/vector/backpack-tourist-icon/3057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0"/>
          <p:cNvSpPr/>
          <p:nvPr/>
        </p:nvSpPr>
        <p:spPr>
          <a:xfrm>
            <a:off x="457284" y="2420930"/>
            <a:ext cx="3443703" cy="210154"/>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11" name="Google Shape;111;p20"/>
          <p:cNvSpPr/>
          <p:nvPr/>
        </p:nvSpPr>
        <p:spPr>
          <a:xfrm>
            <a:off x="450734" y="1814670"/>
            <a:ext cx="3213948" cy="210154"/>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2" name="Google Shape;112;p20"/>
          <p:cNvSpPr txBox="1">
            <a:spLocks noGrp="1"/>
          </p:cNvSpPr>
          <p:nvPr>
            <p:ph type="ctrTitle"/>
          </p:nvPr>
        </p:nvSpPr>
        <p:spPr>
          <a:xfrm>
            <a:off x="457284" y="1594268"/>
            <a:ext cx="3497682" cy="1246495"/>
          </a:xfrm>
          <a:prstGeom prst="rect">
            <a:avLst/>
          </a:prstGeom>
          <a:noFill/>
          <a:ln>
            <a:noFill/>
          </a:ln>
        </p:spPr>
        <p:txBody>
          <a:bodyPr spcFirstLastPara="1" wrap="square" lIns="0" tIns="0" rIns="0" bIns="0" anchor="t" anchorCtr="0">
            <a:spAutoFit/>
          </a:bodyPr>
          <a:lstStyle/>
          <a:p>
            <a:pPr marL="0" lvl="0" indent="0" algn="l" rtl="0">
              <a:lnSpc>
                <a:spcPct val="90000"/>
              </a:lnSpc>
              <a:spcBef>
                <a:spcPts val="0"/>
              </a:spcBef>
              <a:spcAft>
                <a:spcPts val="0"/>
              </a:spcAft>
              <a:buSzPts val="4500"/>
              <a:buNone/>
            </a:pPr>
            <a:r>
              <a:rPr lang="de-DE">
                <a:solidFill>
                  <a:srgbClr val="091544"/>
                </a:solidFill>
                <a:latin typeface="Patua One"/>
                <a:ea typeface="Patua One"/>
                <a:cs typeface="Patua One"/>
                <a:sym typeface="Patua One"/>
              </a:rPr>
              <a:t>Interaktiver</a:t>
            </a:r>
            <a:endParaRPr>
              <a:solidFill>
                <a:srgbClr val="091544"/>
              </a:solidFill>
              <a:latin typeface="Patua One"/>
              <a:ea typeface="Patua One"/>
              <a:cs typeface="Patua One"/>
              <a:sym typeface="Patua One"/>
            </a:endParaRPr>
          </a:p>
          <a:p>
            <a:pPr marL="0" lvl="0" indent="0" algn="l" rtl="0">
              <a:lnSpc>
                <a:spcPct val="90000"/>
              </a:lnSpc>
              <a:spcBef>
                <a:spcPts val="0"/>
              </a:spcBef>
              <a:spcAft>
                <a:spcPts val="0"/>
              </a:spcAft>
              <a:buSzPts val="4500"/>
              <a:buNone/>
            </a:pPr>
            <a:r>
              <a:rPr lang="de-DE">
                <a:solidFill>
                  <a:srgbClr val="091544"/>
                </a:solidFill>
                <a:latin typeface="Patua One"/>
                <a:ea typeface="Patua One"/>
                <a:cs typeface="Patua One"/>
                <a:sym typeface="Patua One"/>
              </a:rPr>
              <a:t>KI-Workshop</a:t>
            </a:r>
            <a:endParaRPr>
              <a:solidFill>
                <a:srgbClr val="091544"/>
              </a:solidFill>
              <a:latin typeface="Patua One"/>
              <a:ea typeface="Patua One"/>
              <a:cs typeface="Patua One"/>
              <a:sym typeface="Patua One"/>
            </a:endParaRPr>
          </a:p>
        </p:txBody>
      </p:sp>
      <p:pic>
        <p:nvPicPr>
          <p:cNvPr id="113" name="Google Shape;113;p20" descr="A group of kids using laptops&#10;&#10;Description automatically generated"/>
          <p:cNvPicPr preferRelativeResize="0"/>
          <p:nvPr/>
        </p:nvPicPr>
        <p:blipFill rotWithShape="1">
          <a:blip r:embed="rId3">
            <a:alphaModFix/>
          </a:blip>
          <a:srcRect/>
          <a:stretch/>
        </p:blipFill>
        <p:spPr>
          <a:xfrm>
            <a:off x="4475736" y="340037"/>
            <a:ext cx="4292828" cy="3549592"/>
          </a:xfrm>
          <a:prstGeom prst="rect">
            <a:avLst/>
          </a:prstGeom>
          <a:noFill/>
          <a:ln>
            <a:noFill/>
          </a:ln>
        </p:spPr>
      </p:pic>
      <p:sp>
        <p:nvSpPr>
          <p:cNvPr id="114" name="Google Shape;114;p20"/>
          <p:cNvSpPr/>
          <p:nvPr/>
        </p:nvSpPr>
        <p:spPr>
          <a:xfrm>
            <a:off x="1" y="4467223"/>
            <a:ext cx="9144000" cy="67627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15" name="Google Shape;115;p20"/>
          <p:cNvSpPr txBox="1"/>
          <p:nvPr/>
        </p:nvSpPr>
        <p:spPr>
          <a:xfrm>
            <a:off x="4070643" y="4612747"/>
            <a:ext cx="3432860" cy="430857"/>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de-DE" sz="800" b="0" i="0" u="none" strike="noStrike" cap="none">
                <a:solidFill>
                  <a:srgbClr val="000000"/>
                </a:solidFill>
                <a:latin typeface="Readex Pro"/>
                <a:ea typeface="Readex Pro"/>
                <a:cs typeface="Readex Pro"/>
                <a:sym typeface="Readex Pro"/>
              </a:rPr>
              <a:t>Entwickelt im Rahmen des Forschungsprojekts iKIDO - KI-Erfahrungsräume für die Digitale Souveränität Jugendlicher</a:t>
            </a:r>
            <a:endParaRPr sz="800" b="0" i="0" u="none" strike="noStrike" cap="none">
              <a:solidFill>
                <a:srgbClr val="000000"/>
              </a:solidFill>
              <a:latin typeface="Readex Pro"/>
              <a:ea typeface="Readex Pro"/>
              <a:cs typeface="Readex Pro"/>
              <a:sym typeface="Readex Pro"/>
            </a:endParaRPr>
          </a:p>
        </p:txBody>
      </p:sp>
      <p:pic>
        <p:nvPicPr>
          <p:cNvPr id="116" name="Google Shape;116;p20"/>
          <p:cNvPicPr preferRelativeResize="0"/>
          <p:nvPr/>
        </p:nvPicPr>
        <p:blipFill rotWithShape="1">
          <a:blip r:embed="rId4">
            <a:alphaModFix/>
          </a:blip>
          <a:srcRect/>
          <a:stretch/>
        </p:blipFill>
        <p:spPr>
          <a:xfrm>
            <a:off x="1269715" y="4737757"/>
            <a:ext cx="1070565" cy="235627"/>
          </a:xfrm>
          <a:prstGeom prst="rect">
            <a:avLst/>
          </a:prstGeom>
          <a:noFill/>
          <a:ln>
            <a:noFill/>
          </a:ln>
        </p:spPr>
      </p:pic>
      <p:pic>
        <p:nvPicPr>
          <p:cNvPr id="117" name="Google Shape;117;p20" descr="A green and white logo&#10;&#10;Description automatically generated"/>
          <p:cNvPicPr preferRelativeResize="0"/>
          <p:nvPr/>
        </p:nvPicPr>
        <p:blipFill rotWithShape="1">
          <a:blip r:embed="rId5">
            <a:alphaModFix/>
          </a:blip>
          <a:srcRect/>
          <a:stretch/>
        </p:blipFill>
        <p:spPr>
          <a:xfrm>
            <a:off x="212548" y="4622130"/>
            <a:ext cx="902966" cy="412092"/>
          </a:xfrm>
          <a:prstGeom prst="rect">
            <a:avLst/>
          </a:prstGeom>
          <a:noFill/>
          <a:ln>
            <a:noFill/>
          </a:ln>
        </p:spPr>
      </p:pic>
      <p:pic>
        <p:nvPicPr>
          <p:cNvPr id="118" name="Google Shape;118;p20"/>
          <p:cNvPicPr preferRelativeResize="0"/>
          <p:nvPr/>
        </p:nvPicPr>
        <p:blipFill rotWithShape="1">
          <a:blip r:embed="rId6">
            <a:alphaModFix/>
          </a:blip>
          <a:srcRect/>
          <a:stretch/>
        </p:blipFill>
        <p:spPr>
          <a:xfrm>
            <a:off x="2492143" y="4756484"/>
            <a:ext cx="954404" cy="156460"/>
          </a:xfrm>
          <a:prstGeom prst="rect">
            <a:avLst/>
          </a:prstGeom>
          <a:noFill/>
          <a:ln>
            <a:noFill/>
          </a:ln>
        </p:spPr>
      </p:pic>
      <p:pic>
        <p:nvPicPr>
          <p:cNvPr id="119" name="Google Shape;119;p20" descr="A black background with a black square&#10;&#10;Description automatically generated with medium confidence"/>
          <p:cNvPicPr preferRelativeResize="0"/>
          <p:nvPr/>
        </p:nvPicPr>
        <p:blipFill rotWithShape="1">
          <a:blip r:embed="rId7">
            <a:alphaModFix/>
          </a:blip>
          <a:srcRect/>
          <a:stretch/>
        </p:blipFill>
        <p:spPr>
          <a:xfrm>
            <a:off x="7738490" y="4636438"/>
            <a:ext cx="1030074" cy="403574"/>
          </a:xfrm>
          <a:prstGeom prst="rect">
            <a:avLst/>
          </a:prstGeom>
          <a:noFill/>
          <a:ln>
            <a:noFill/>
          </a:ln>
        </p:spPr>
      </p:pic>
      <p:pic>
        <p:nvPicPr>
          <p:cNvPr id="120" name="Google Shape;120;p20" descr="A blue object with a white outline on it&#10;&#10;Description automatically generated"/>
          <p:cNvPicPr preferRelativeResize="0"/>
          <p:nvPr/>
        </p:nvPicPr>
        <p:blipFill rotWithShape="1">
          <a:blip r:embed="rId8">
            <a:alphaModFix/>
          </a:blip>
          <a:srcRect/>
          <a:stretch/>
        </p:blipFill>
        <p:spPr>
          <a:xfrm>
            <a:off x="4369096" y="2817153"/>
            <a:ext cx="1381370" cy="1288088"/>
          </a:xfrm>
          <a:prstGeom prst="rect">
            <a:avLst/>
          </a:prstGeom>
          <a:noFill/>
          <a:ln>
            <a:noFill/>
          </a:ln>
        </p:spPr>
      </p:pic>
      <p:pic>
        <p:nvPicPr>
          <p:cNvPr id="121" name="Google Shape;121;p20" descr="A green oval with a white outline of a person holding a white board&#10;&#10;Description automatically generated"/>
          <p:cNvPicPr preferRelativeResize="0"/>
          <p:nvPr/>
        </p:nvPicPr>
        <p:blipFill rotWithShape="1">
          <a:blip r:embed="rId9">
            <a:alphaModFix/>
          </a:blip>
          <a:srcRect/>
          <a:stretch/>
        </p:blipFill>
        <p:spPr>
          <a:xfrm>
            <a:off x="7672922" y="278928"/>
            <a:ext cx="1161210" cy="957800"/>
          </a:xfrm>
          <a:prstGeom prst="rect">
            <a:avLst/>
          </a:prstGeom>
          <a:noFill/>
          <a:ln>
            <a:noFill/>
          </a:ln>
        </p:spPr>
      </p:pic>
      <p:grpSp>
        <p:nvGrpSpPr>
          <p:cNvPr id="122" name="Google Shape;122;p20"/>
          <p:cNvGrpSpPr/>
          <p:nvPr/>
        </p:nvGrpSpPr>
        <p:grpSpPr>
          <a:xfrm>
            <a:off x="450725" y="972375"/>
            <a:ext cx="1266000" cy="492900"/>
            <a:chOff x="402275" y="951225"/>
            <a:chExt cx="1266000" cy="492900"/>
          </a:xfrm>
        </p:grpSpPr>
        <p:sp>
          <p:nvSpPr>
            <p:cNvPr id="123" name="Google Shape;123;p20"/>
            <p:cNvSpPr/>
            <p:nvPr/>
          </p:nvSpPr>
          <p:spPr>
            <a:xfrm>
              <a:off x="402275" y="951225"/>
              <a:ext cx="1266000" cy="4929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24" name="Google Shape;124;p20" descr="A blue and green rectangles&#10;&#10;Description automatically generated"/>
            <p:cNvPicPr preferRelativeResize="0"/>
            <p:nvPr/>
          </p:nvPicPr>
          <p:blipFill rotWithShape="1">
            <a:blip r:embed="rId10">
              <a:alphaModFix/>
            </a:blip>
            <a:srcRect/>
            <a:stretch/>
          </p:blipFill>
          <p:spPr>
            <a:xfrm>
              <a:off x="457284" y="1031769"/>
              <a:ext cx="1122411" cy="332786"/>
            </a:xfrm>
            <a:prstGeom prst="rect">
              <a:avLst/>
            </a:prstGeom>
            <a:noFill/>
            <a:ln>
              <a:noFill/>
            </a:ln>
          </p:spPr>
        </p:pic>
      </p:grpSp>
      <p:sp>
        <p:nvSpPr>
          <p:cNvPr id="125" name="Google Shape;125;p20"/>
          <p:cNvSpPr txBox="1"/>
          <p:nvPr/>
        </p:nvSpPr>
        <p:spPr>
          <a:xfrm>
            <a:off x="457275" y="2862425"/>
            <a:ext cx="3842100" cy="1385400"/>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Clr>
                <a:schemeClr val="dk1"/>
              </a:buClr>
              <a:buSzPts val="4500"/>
              <a:buFont typeface="Oswald Medium"/>
              <a:buNone/>
            </a:pPr>
            <a:r>
              <a:rPr lang="de-DE" sz="2500">
                <a:solidFill>
                  <a:srgbClr val="091544"/>
                </a:solidFill>
                <a:latin typeface="Patua One"/>
                <a:ea typeface="Patua One"/>
                <a:cs typeface="Patua One"/>
                <a:sym typeface="Patua One"/>
              </a:rPr>
              <a:t>Erfahre, wie Generative KI funktioniert und lerne sie verantwortungsvoll zu nutzen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9"/>
          <p:cNvSpPr/>
          <p:nvPr/>
        </p:nvSpPr>
        <p:spPr>
          <a:xfrm>
            <a:off x="3681150" y="434925"/>
            <a:ext cx="1822500" cy="2370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243" name="Google Shape;243;p29"/>
          <p:cNvSpPr txBox="1">
            <a:spLocks noGrp="1"/>
          </p:cNvSpPr>
          <p:nvPr>
            <p:ph type="title"/>
          </p:nvPr>
        </p:nvSpPr>
        <p:spPr>
          <a:xfrm>
            <a:off x="630000" y="360000"/>
            <a:ext cx="7920000" cy="8313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ct val="116665"/>
              <a:buNone/>
            </a:pPr>
            <a:r>
              <a:rPr lang="de-DE"/>
              <a:t>Brainstorming</a:t>
            </a:r>
            <a:endParaRPr/>
          </a:p>
          <a:p>
            <a:pPr marL="0" lvl="0" indent="0" algn="l" rtl="0">
              <a:lnSpc>
                <a:spcPct val="90000"/>
              </a:lnSpc>
              <a:spcBef>
                <a:spcPts val="0"/>
              </a:spcBef>
              <a:spcAft>
                <a:spcPts val="0"/>
              </a:spcAft>
              <a:buSzPct val="140000"/>
              <a:buNone/>
            </a:pPr>
            <a:endParaRPr sz="2000"/>
          </a:p>
          <a:p>
            <a:pPr marL="0" lvl="0" indent="0" algn="ctr" rtl="0">
              <a:lnSpc>
                <a:spcPct val="90000"/>
              </a:lnSpc>
              <a:spcBef>
                <a:spcPts val="0"/>
              </a:spcBef>
              <a:spcAft>
                <a:spcPts val="0"/>
              </a:spcAft>
              <a:buSzPct val="100000"/>
              <a:buNone/>
            </a:pPr>
            <a:endParaRPr sz="2800"/>
          </a:p>
        </p:txBody>
      </p:sp>
      <p:sp>
        <p:nvSpPr>
          <p:cNvPr id="244" name="Google Shape;244;p29"/>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solidFill>
                  <a:srgbClr val="4A4A47"/>
                </a:solidFill>
              </a:rPr>
              <a:t>10</a:t>
            </a:fld>
            <a:endParaRPr>
              <a:solidFill>
                <a:srgbClr val="4A4A47"/>
              </a:solidFill>
            </a:endParaRPr>
          </a:p>
        </p:txBody>
      </p:sp>
      <p:sp>
        <p:nvSpPr>
          <p:cNvPr id="245" name="Google Shape;245;p29"/>
          <p:cNvSpPr/>
          <p:nvPr/>
        </p:nvSpPr>
        <p:spPr>
          <a:xfrm>
            <a:off x="6828889" y="1292179"/>
            <a:ext cx="2586600" cy="237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Arial"/>
              <a:ea typeface="Arial"/>
              <a:cs typeface="Arial"/>
              <a:sym typeface="Arial"/>
            </a:endParaRPr>
          </a:p>
        </p:txBody>
      </p:sp>
      <p:sp>
        <p:nvSpPr>
          <p:cNvPr id="246" name="Google Shape;246;p29"/>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47" name="Google Shape;247;p29"/>
          <p:cNvGrpSpPr/>
          <p:nvPr/>
        </p:nvGrpSpPr>
        <p:grpSpPr>
          <a:xfrm>
            <a:off x="136497" y="117136"/>
            <a:ext cx="849342" cy="340064"/>
            <a:chOff x="136497" y="117136"/>
            <a:chExt cx="849342" cy="340064"/>
          </a:xfrm>
        </p:grpSpPr>
        <p:sp>
          <p:nvSpPr>
            <p:cNvPr id="248" name="Google Shape;248;p29"/>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49" name="Google Shape;249;p29"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250" name="Google Shape;250;p29"/>
          <p:cNvSpPr/>
          <p:nvPr/>
        </p:nvSpPr>
        <p:spPr>
          <a:xfrm>
            <a:off x="1842325" y="1091325"/>
            <a:ext cx="770700" cy="2370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251" name="Google Shape;251;p29"/>
          <p:cNvSpPr txBox="1"/>
          <p:nvPr/>
        </p:nvSpPr>
        <p:spPr>
          <a:xfrm>
            <a:off x="976950" y="743475"/>
            <a:ext cx="7226100" cy="932700"/>
          </a:xfrm>
          <a:prstGeom prst="rect">
            <a:avLst/>
          </a:prstGeom>
          <a:noFill/>
          <a:ln>
            <a:noFill/>
          </a:ln>
        </p:spPr>
        <p:txBody>
          <a:bodyPr spcFirstLastPara="1" wrap="square" lIns="91425" tIns="91425" rIns="91425" bIns="91425" anchor="t" anchorCtr="0">
            <a:spAutoFit/>
          </a:bodyPr>
          <a:lstStyle/>
          <a:p>
            <a:pPr marL="0" marR="0" lvl="0" indent="0" algn="ctr" rtl="0">
              <a:lnSpc>
                <a:spcPct val="90000"/>
              </a:lnSpc>
              <a:spcBef>
                <a:spcPts val="0"/>
              </a:spcBef>
              <a:spcAft>
                <a:spcPts val="0"/>
              </a:spcAft>
              <a:buClr>
                <a:srgbClr val="000000"/>
              </a:buClr>
              <a:buSzPts val="1800"/>
              <a:buFont typeface="Arial"/>
              <a:buNone/>
            </a:pPr>
            <a:r>
              <a:rPr lang="de-DE" sz="1800" b="0" i="0" u="none" strike="noStrike" cap="none">
                <a:solidFill>
                  <a:schemeClr val="dk1"/>
                </a:solidFill>
                <a:latin typeface="Patua One"/>
                <a:ea typeface="Patua One"/>
                <a:cs typeface="Patua One"/>
                <a:sym typeface="Patua One"/>
              </a:rPr>
              <a:t>Suche dir ein Beispiel aus dem KI-Memory aus und überlege dir, welche Risiken der Einsatz von KI-Textgeneratoren in diesem Bereich mit sich bringen könnte?</a:t>
            </a:r>
            <a:endParaRPr sz="1800" b="0" i="0" u="none" strike="noStrike" cap="none">
              <a:solidFill>
                <a:srgbClr val="000000"/>
              </a:solidFill>
              <a:latin typeface="Arial"/>
              <a:ea typeface="Arial"/>
              <a:cs typeface="Arial"/>
              <a:sym typeface="Arial"/>
            </a:endParaRPr>
          </a:p>
        </p:txBody>
      </p:sp>
      <p:pic>
        <p:nvPicPr>
          <p:cNvPr id="252" name="Google Shape;252;p29"/>
          <p:cNvPicPr preferRelativeResize="0"/>
          <p:nvPr/>
        </p:nvPicPr>
        <p:blipFill rotWithShape="1">
          <a:blip r:embed="rId4">
            <a:alphaModFix/>
          </a:blip>
          <a:srcRect r="49979"/>
          <a:stretch/>
        </p:blipFill>
        <p:spPr>
          <a:xfrm>
            <a:off x="293488" y="1962450"/>
            <a:ext cx="4257024" cy="1933275"/>
          </a:xfrm>
          <a:prstGeom prst="rect">
            <a:avLst/>
          </a:prstGeom>
          <a:noFill/>
          <a:ln>
            <a:noFill/>
          </a:ln>
        </p:spPr>
      </p:pic>
      <p:pic>
        <p:nvPicPr>
          <p:cNvPr id="253" name="Google Shape;253;p29"/>
          <p:cNvPicPr preferRelativeResize="0"/>
          <p:nvPr/>
        </p:nvPicPr>
        <p:blipFill rotWithShape="1">
          <a:blip r:embed="rId4">
            <a:alphaModFix/>
          </a:blip>
          <a:srcRect l="49976"/>
          <a:stretch/>
        </p:blipFill>
        <p:spPr>
          <a:xfrm>
            <a:off x="4593488" y="1962450"/>
            <a:ext cx="4257024" cy="19332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0"/>
          <p:cNvSpPr/>
          <p:nvPr/>
        </p:nvSpPr>
        <p:spPr>
          <a:xfrm>
            <a:off x="1752925" y="460625"/>
            <a:ext cx="56367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259" name="Google Shape;259;p30"/>
          <p:cNvPicPr preferRelativeResize="0"/>
          <p:nvPr/>
        </p:nvPicPr>
        <p:blipFill>
          <a:blip r:embed="rId3">
            <a:alphaModFix/>
          </a:blip>
          <a:stretch>
            <a:fillRect/>
          </a:stretch>
        </p:blipFill>
        <p:spPr>
          <a:xfrm>
            <a:off x="779162" y="1330750"/>
            <a:ext cx="6693788" cy="2911424"/>
          </a:xfrm>
          <a:prstGeom prst="rect">
            <a:avLst/>
          </a:prstGeom>
          <a:noFill/>
          <a:ln>
            <a:noFill/>
          </a:ln>
        </p:spPr>
      </p:pic>
      <p:sp>
        <p:nvSpPr>
          <p:cNvPr id="260" name="Google Shape;260;p30"/>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1:</a:t>
            </a:r>
            <a:endParaRPr/>
          </a:p>
        </p:txBody>
      </p:sp>
      <p:sp>
        <p:nvSpPr>
          <p:cNvPr id="261" name="Google Shape;261;p30"/>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Clr>
                <a:srgbClr val="000000"/>
              </a:buClr>
              <a:buSzPts val="900"/>
              <a:buFont typeface="Arial"/>
              <a:buNone/>
            </a:pPr>
            <a:fld id="{00000000-1234-1234-1234-123412341234}" type="slidenum">
              <a:rPr lang="de-DE"/>
              <a:t>11</a:t>
            </a:fld>
            <a:endParaRPr/>
          </a:p>
        </p:txBody>
      </p:sp>
      <p:grpSp>
        <p:nvGrpSpPr>
          <p:cNvPr id="262" name="Google Shape;262;p30"/>
          <p:cNvGrpSpPr/>
          <p:nvPr/>
        </p:nvGrpSpPr>
        <p:grpSpPr>
          <a:xfrm>
            <a:off x="136497" y="117136"/>
            <a:ext cx="849300" cy="340200"/>
            <a:chOff x="136497" y="117136"/>
            <a:chExt cx="849300" cy="340200"/>
          </a:xfrm>
        </p:grpSpPr>
        <p:sp>
          <p:nvSpPr>
            <p:cNvPr id="263" name="Google Shape;263;p3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64" name="Google Shape;264;p30"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265" name="Google Shape;265;p30"/>
          <p:cNvPicPr preferRelativeResize="0"/>
          <p:nvPr/>
        </p:nvPicPr>
        <p:blipFill>
          <a:blip r:embed="rId5">
            <a:alphaModFix/>
          </a:blip>
          <a:stretch>
            <a:fillRect/>
          </a:stretch>
        </p:blipFill>
        <p:spPr>
          <a:xfrm>
            <a:off x="-80230" y="2425600"/>
            <a:ext cx="1173250" cy="1110300"/>
          </a:xfrm>
          <a:prstGeom prst="rect">
            <a:avLst/>
          </a:prstGeom>
          <a:noFill/>
          <a:ln>
            <a:noFill/>
          </a:ln>
        </p:spPr>
      </p:pic>
      <p:pic>
        <p:nvPicPr>
          <p:cNvPr id="266" name="Google Shape;266;p30"/>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267" name="Google Shape;267;p30"/>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739</a:t>
            </a:r>
            <a:endParaRPr sz="2900" b="1">
              <a:solidFill>
                <a:schemeClr val="dk1"/>
              </a:solidFill>
              <a:latin typeface="Readex Pro"/>
              <a:ea typeface="Readex Pro"/>
              <a:cs typeface="Readex Pro"/>
              <a:sym typeface="Readex Pr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1"/>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274" name="Google Shape;274;p31"/>
          <p:cNvSpPr/>
          <p:nvPr/>
        </p:nvSpPr>
        <p:spPr>
          <a:xfrm>
            <a:off x="5414775" y="1824461"/>
            <a:ext cx="22005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275" name="Google Shape;275;p31"/>
          <p:cNvSpPr txBox="1">
            <a:spLocks noGrp="1"/>
          </p:cNvSpPr>
          <p:nvPr>
            <p:ph type="title"/>
          </p:nvPr>
        </p:nvSpPr>
        <p:spPr>
          <a:xfrm>
            <a:off x="5479300" y="1509350"/>
            <a:ext cx="3384600" cy="2432700"/>
          </a:xfrm>
          <a:prstGeom prst="rect">
            <a:avLst/>
          </a:prstGeom>
          <a:noFill/>
          <a:ln>
            <a:noFill/>
          </a:ln>
        </p:spPr>
        <p:txBody>
          <a:bodyPr spcFirstLastPara="1" wrap="square" lIns="0" tIns="0" rIns="0" bIns="0" anchor="ctr" anchorCtr="0">
            <a:normAutofit fontScale="90000"/>
          </a:bodyPr>
          <a:lstStyle/>
          <a:p>
            <a:pPr marL="0" lvl="0" indent="0" algn="l" rtl="0">
              <a:lnSpc>
                <a:spcPct val="95000"/>
              </a:lnSpc>
              <a:spcBef>
                <a:spcPts val="0"/>
              </a:spcBef>
              <a:spcAft>
                <a:spcPts val="0"/>
              </a:spcAft>
              <a:buSzPct val="138888"/>
              <a:buNone/>
            </a:pPr>
            <a:r>
              <a:rPr lang="de-DE" sz="3200">
                <a:solidFill>
                  <a:srgbClr val="091544"/>
                </a:solidFill>
                <a:latin typeface="Patua One"/>
                <a:ea typeface="Patua One"/>
                <a:cs typeface="Patua One"/>
                <a:sym typeface="Patua One"/>
              </a:rPr>
              <a:t>Challenge 2: Basistraining </a:t>
            </a:r>
            <a:endParaRPr/>
          </a:p>
          <a:p>
            <a:pPr marL="0" lvl="0" indent="0" algn="l" rtl="0">
              <a:lnSpc>
                <a:spcPct val="95000"/>
              </a:lnSpc>
              <a:spcBef>
                <a:spcPts val="0"/>
              </a:spcBef>
              <a:spcAft>
                <a:spcPts val="0"/>
              </a:spcAft>
              <a:buSzPct val="138888"/>
              <a:buNone/>
            </a:pPr>
            <a:r>
              <a:rPr lang="de-DE" sz="3200" b="0">
                <a:solidFill>
                  <a:srgbClr val="091544"/>
                </a:solidFill>
                <a:latin typeface="Patua One"/>
                <a:ea typeface="Patua One"/>
                <a:cs typeface="Patua One"/>
                <a:sym typeface="Patua One"/>
              </a:rPr>
              <a:t>Wie schaffen es KI-Textgeneratoren, Texte zu generieren? </a:t>
            </a:r>
            <a:endParaRPr/>
          </a:p>
        </p:txBody>
      </p:sp>
      <p:sp>
        <p:nvSpPr>
          <p:cNvPr id="276" name="Google Shape;276;p31"/>
          <p:cNvSpPr txBox="1">
            <a:spLocks noGrp="1"/>
          </p:cNvSpPr>
          <p:nvPr>
            <p:ph type="body" idx="1"/>
          </p:nvPr>
        </p:nvSpPr>
        <p:spPr>
          <a:xfrm>
            <a:off x="5148273" y="4170750"/>
            <a:ext cx="3384600" cy="510600"/>
          </a:xfrm>
          <a:prstGeom prst="rect">
            <a:avLst/>
          </a:prstGeom>
          <a:noFill/>
          <a:ln>
            <a:noFill/>
          </a:ln>
        </p:spPr>
        <p:txBody>
          <a:bodyPr spcFirstLastPara="1" wrap="square" lIns="0" tIns="0" rIns="0" bIns="0" anchor="t" anchorCtr="0">
            <a:noAutofit/>
          </a:bodyPr>
          <a:lstStyle/>
          <a:p>
            <a:pPr marL="0" lvl="0" indent="0" algn="r" rtl="0">
              <a:lnSpc>
                <a:spcPct val="114000"/>
              </a:lnSpc>
              <a:spcBef>
                <a:spcPts val="0"/>
              </a:spcBef>
              <a:spcAft>
                <a:spcPts val="0"/>
              </a:spcAft>
              <a:buSzPts val="2800"/>
              <a:buNone/>
            </a:pPr>
            <a:r>
              <a:rPr lang="de-DE"/>
              <a:t> </a:t>
            </a:r>
            <a:endParaRPr/>
          </a:p>
        </p:txBody>
      </p:sp>
      <p:pic>
        <p:nvPicPr>
          <p:cNvPr id="277" name="Google Shape;277;p31"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278" name="Google Shape;278;p31"/>
          <p:cNvGrpSpPr/>
          <p:nvPr/>
        </p:nvGrpSpPr>
        <p:grpSpPr>
          <a:xfrm>
            <a:off x="136497" y="117136"/>
            <a:ext cx="849300" cy="340200"/>
            <a:chOff x="136497" y="117136"/>
            <a:chExt cx="849300" cy="340200"/>
          </a:xfrm>
        </p:grpSpPr>
        <p:sp>
          <p:nvSpPr>
            <p:cNvPr id="279" name="Google Shape;279;p3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80" name="Google Shape;280;p3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281" name="Google Shape;281;p31"/>
          <p:cNvSpPr txBox="1"/>
          <p:nvPr/>
        </p:nvSpPr>
        <p:spPr>
          <a:xfrm>
            <a:off x="0" y="4801771"/>
            <a:ext cx="40077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rgbClr val="000000"/>
                </a:solidFill>
                <a:latin typeface="Readex Pro"/>
                <a:ea typeface="Readex Pro"/>
                <a:cs typeface="Readex Pro"/>
                <a:sym typeface="Readex Pro"/>
                <a:hlinkClick r:id="rId4">
                  <a:extLst>
                    <a:ext uri="{A12FA001-AC4F-418D-AE19-62706E023703}">
                      <ahyp:hlinkClr xmlns:ahyp="http://schemas.microsoft.com/office/drawing/2018/hyperlinkcolor" val="tx"/>
                    </a:ext>
                  </a:extLst>
                </a:hlinkClick>
              </a:rPr>
              <a:t>Couple Climbing on Mountain</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Irina Cheremisinova</a:t>
            </a:r>
            <a:endParaRPr sz="900" b="0" i="0" u="none" strike="noStrike" cap="none">
              <a:solidFill>
                <a:srgbClr val="000000"/>
              </a:solidFill>
              <a:latin typeface="Readex Pro"/>
              <a:ea typeface="Readex Pro"/>
              <a:cs typeface="Readex Pro"/>
              <a:sym typeface="Readex Pro"/>
            </a:endParaRPr>
          </a:p>
        </p:txBody>
      </p:sp>
      <p:pic>
        <p:nvPicPr>
          <p:cNvPr id="282" name="Google Shape;282;p31"/>
          <p:cNvPicPr preferRelativeResize="0"/>
          <p:nvPr/>
        </p:nvPicPr>
        <p:blipFill rotWithShape="1">
          <a:blip r:embed="rId6">
            <a:alphaModFix/>
          </a:blip>
          <a:srcRect/>
          <a:stretch/>
        </p:blipFill>
        <p:spPr>
          <a:xfrm>
            <a:off x="455675" y="996388"/>
            <a:ext cx="4255199" cy="3266325"/>
          </a:xfrm>
          <a:prstGeom prst="rect">
            <a:avLst/>
          </a:prstGeom>
          <a:solidFill>
            <a:schemeClr val="lt1"/>
          </a:solid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2"/>
          <p:cNvSpPr/>
          <p:nvPr/>
        </p:nvSpPr>
        <p:spPr>
          <a:xfrm>
            <a:off x="3413750" y="447150"/>
            <a:ext cx="236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288" name="Google Shape;288;p32"/>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Was ist ChatGPT?</a:t>
            </a:r>
            <a:endParaRPr sz="2400">
              <a:latin typeface="Patua One"/>
              <a:ea typeface="Patua One"/>
              <a:cs typeface="Patua One"/>
              <a:sym typeface="Patua One"/>
            </a:endParaRPr>
          </a:p>
        </p:txBody>
      </p:sp>
      <p:sp>
        <p:nvSpPr>
          <p:cNvPr id="289" name="Google Shape;289;p32"/>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13</a:t>
            </a:fld>
            <a:endParaRPr/>
          </a:p>
        </p:txBody>
      </p:sp>
      <p:pic>
        <p:nvPicPr>
          <p:cNvPr id="290" name="Google Shape;290;p32"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291" name="Google Shape;291;p32"/>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13</a:t>
            </a:fld>
            <a:endParaRPr sz="900" b="0" i="0" u="none" strike="noStrike" cap="none">
              <a:solidFill>
                <a:srgbClr val="888888"/>
              </a:solidFill>
              <a:latin typeface="Calibri"/>
              <a:ea typeface="Calibri"/>
              <a:cs typeface="Calibri"/>
              <a:sym typeface="Calibri"/>
            </a:endParaRPr>
          </a:p>
        </p:txBody>
      </p:sp>
      <p:grpSp>
        <p:nvGrpSpPr>
          <p:cNvPr id="292" name="Google Shape;292;p32"/>
          <p:cNvGrpSpPr/>
          <p:nvPr/>
        </p:nvGrpSpPr>
        <p:grpSpPr>
          <a:xfrm>
            <a:off x="136497" y="117136"/>
            <a:ext cx="849300" cy="340200"/>
            <a:chOff x="136497" y="117136"/>
            <a:chExt cx="849300" cy="340200"/>
          </a:xfrm>
        </p:grpSpPr>
        <p:sp>
          <p:nvSpPr>
            <p:cNvPr id="293" name="Google Shape;293;p3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94" name="Google Shape;294;p32"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295" name="Google Shape;295;p32"/>
          <p:cNvPicPr preferRelativeResize="0"/>
          <p:nvPr/>
        </p:nvPicPr>
        <p:blipFill rotWithShape="1">
          <a:blip r:embed="rId4">
            <a:alphaModFix/>
          </a:blip>
          <a:srcRect/>
          <a:stretch/>
        </p:blipFill>
        <p:spPr>
          <a:xfrm>
            <a:off x="521114" y="877261"/>
            <a:ext cx="8101800" cy="3690600"/>
          </a:xfrm>
          <a:prstGeom prst="roundRect">
            <a:avLst>
              <a:gd name="adj" fmla="val 8594"/>
            </a:avLst>
          </a:prstGeom>
          <a:solidFill>
            <a:srgbClr val="ECECEC"/>
          </a:solidFill>
          <a:ln>
            <a:noFill/>
          </a:ln>
          <a:effectLst>
            <a:reflection stA="38000" endPos="28000" dist="5000" dir="5400000" fadeDir="5400012" sy="-100000" algn="bl" rotWithShape="0"/>
          </a:effectLst>
        </p:spPr>
      </p:pic>
      <p:sp>
        <p:nvSpPr>
          <p:cNvPr id="296" name="Google Shape;296;p32"/>
          <p:cNvSpPr txBox="1"/>
          <p:nvPr/>
        </p:nvSpPr>
        <p:spPr>
          <a:xfrm>
            <a:off x="506462" y="4751418"/>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b="0" i="0" u="none" strike="noStrike" cap="none">
                <a:solidFill>
                  <a:schemeClr val="dk1"/>
                </a:solidFill>
                <a:latin typeface="Patua One"/>
                <a:ea typeface="Patua One"/>
                <a:cs typeface="Patua One"/>
                <a:sym typeface="Patua One"/>
              </a:rPr>
              <a:t>#Was sehen wir als Nutzer:innen?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3"/>
          <p:cNvSpPr/>
          <p:nvPr/>
        </p:nvSpPr>
        <p:spPr>
          <a:xfrm>
            <a:off x="3413750" y="447150"/>
            <a:ext cx="236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02" name="Google Shape;302;p33"/>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Was ist ChatGPT?</a:t>
            </a:r>
            <a:endParaRPr sz="2400">
              <a:latin typeface="Patua One"/>
              <a:ea typeface="Patua One"/>
              <a:cs typeface="Patua One"/>
              <a:sym typeface="Patua One"/>
            </a:endParaRPr>
          </a:p>
        </p:txBody>
      </p:sp>
      <p:sp>
        <p:nvSpPr>
          <p:cNvPr id="303" name="Google Shape;303;p3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14</a:t>
            </a:fld>
            <a:endParaRPr/>
          </a:p>
        </p:txBody>
      </p:sp>
      <p:pic>
        <p:nvPicPr>
          <p:cNvPr id="304" name="Google Shape;304;p33"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305" name="Google Shape;305;p33"/>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14</a:t>
            </a:fld>
            <a:endParaRPr sz="900" b="0" i="0" u="none" strike="noStrike" cap="none">
              <a:solidFill>
                <a:srgbClr val="888888"/>
              </a:solidFill>
              <a:latin typeface="Calibri"/>
              <a:ea typeface="Calibri"/>
              <a:cs typeface="Calibri"/>
              <a:sym typeface="Calibri"/>
            </a:endParaRPr>
          </a:p>
        </p:txBody>
      </p:sp>
      <p:grpSp>
        <p:nvGrpSpPr>
          <p:cNvPr id="306" name="Google Shape;306;p33"/>
          <p:cNvGrpSpPr/>
          <p:nvPr/>
        </p:nvGrpSpPr>
        <p:grpSpPr>
          <a:xfrm>
            <a:off x="136497" y="117136"/>
            <a:ext cx="849300" cy="340200"/>
            <a:chOff x="136497" y="117136"/>
            <a:chExt cx="849300" cy="340200"/>
          </a:xfrm>
        </p:grpSpPr>
        <p:sp>
          <p:nvSpPr>
            <p:cNvPr id="307" name="Google Shape;307;p3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8" name="Google Shape;308;p3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309" name="Google Shape;309;p33"/>
          <p:cNvPicPr preferRelativeResize="0"/>
          <p:nvPr/>
        </p:nvPicPr>
        <p:blipFill rotWithShape="1">
          <a:blip r:embed="rId4">
            <a:alphaModFix/>
          </a:blip>
          <a:srcRect/>
          <a:stretch/>
        </p:blipFill>
        <p:spPr>
          <a:xfrm>
            <a:off x="1689943" y="875821"/>
            <a:ext cx="6094500" cy="3907800"/>
          </a:xfrm>
          <a:prstGeom prst="roundRect">
            <a:avLst>
              <a:gd name="adj" fmla="val 8594"/>
            </a:avLst>
          </a:prstGeom>
          <a:solidFill>
            <a:srgbClr val="ECECEC"/>
          </a:solidFill>
          <a:ln>
            <a:noFill/>
          </a:ln>
          <a:effectLst>
            <a:reflection stA="38000" endPos="28000" dist="5000" dir="5400000" fadeDir="5400012" sy="-100000" algn="bl" rotWithShape="0"/>
          </a:effectLst>
        </p:spPr>
      </p:pic>
      <p:sp>
        <p:nvSpPr>
          <p:cNvPr id="310" name="Google Shape;310;p33"/>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b="0" i="0" u="none" strike="noStrike" cap="none">
                <a:solidFill>
                  <a:schemeClr val="dk1"/>
                </a:solidFill>
                <a:latin typeface="Patua One"/>
                <a:ea typeface="Patua One"/>
                <a:cs typeface="Patua One"/>
                <a:sym typeface="Patua One"/>
              </a:rPr>
              <a:t>#Was sehen wir als Nutzer:innen?</a:t>
            </a:r>
            <a:endParaRPr sz="1400" b="0" i="0" u="none" strike="noStrike" cap="none">
              <a:solidFill>
                <a:srgbClr val="000000"/>
              </a:solidFill>
              <a:latin typeface="Arial"/>
              <a:ea typeface="Arial"/>
              <a:cs typeface="Arial"/>
              <a:sym typeface="Arial"/>
            </a:endParaRPr>
          </a:p>
        </p:txBody>
      </p:sp>
      <p:sp>
        <p:nvSpPr>
          <p:cNvPr id="311" name="Google Shape;311;p33"/>
          <p:cNvSpPr/>
          <p:nvPr/>
        </p:nvSpPr>
        <p:spPr>
          <a:xfrm rot="-5400000">
            <a:off x="1991243" y="3556200"/>
            <a:ext cx="318900" cy="2135700"/>
          </a:xfrm>
          <a:prstGeom prst="downArrow">
            <a:avLst>
              <a:gd name="adj1" fmla="val 50000"/>
              <a:gd name="adj2" fmla="val 5000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12" name="Google Shape;312;p33"/>
          <p:cNvSpPr/>
          <p:nvPr/>
        </p:nvSpPr>
        <p:spPr>
          <a:xfrm>
            <a:off x="2466473" y="1268873"/>
            <a:ext cx="619500" cy="1329600"/>
          </a:xfrm>
          <a:prstGeom prst="bentArrow">
            <a:avLst>
              <a:gd name="adj1" fmla="val 25000"/>
              <a:gd name="adj2" fmla="val 25000"/>
              <a:gd name="adj3" fmla="val 25000"/>
              <a:gd name="adj4" fmla="val 4375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13" name="Google Shape;313;p33"/>
          <p:cNvSpPr/>
          <p:nvPr/>
        </p:nvSpPr>
        <p:spPr>
          <a:xfrm rot="10800000">
            <a:off x="4872898" y="1336685"/>
            <a:ext cx="345600" cy="1194000"/>
          </a:xfrm>
          <a:prstGeom prst="downArrow">
            <a:avLst>
              <a:gd name="adj1" fmla="val 50000"/>
              <a:gd name="adj2" fmla="val 5000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4"/>
          <p:cNvSpPr/>
          <p:nvPr/>
        </p:nvSpPr>
        <p:spPr>
          <a:xfrm>
            <a:off x="1400775" y="447150"/>
            <a:ext cx="62865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19" name="Google Shape;319;p34"/>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Chatbot vs. KI-Textgenerator vs. Sprachmodell</a:t>
            </a:r>
            <a:endParaRPr sz="2400">
              <a:latin typeface="Patua One"/>
              <a:ea typeface="Patua One"/>
              <a:cs typeface="Patua One"/>
              <a:sym typeface="Patua One"/>
            </a:endParaRPr>
          </a:p>
        </p:txBody>
      </p:sp>
      <p:sp>
        <p:nvSpPr>
          <p:cNvPr id="320" name="Google Shape;320;p34"/>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15</a:t>
            </a:fld>
            <a:endParaRPr/>
          </a:p>
        </p:txBody>
      </p:sp>
      <p:pic>
        <p:nvPicPr>
          <p:cNvPr id="321" name="Google Shape;321;p34"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322" name="Google Shape;322;p34"/>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15</a:t>
            </a:fld>
            <a:endParaRPr sz="900" b="0" i="0" u="none" strike="noStrike" cap="none">
              <a:solidFill>
                <a:srgbClr val="888888"/>
              </a:solidFill>
              <a:latin typeface="Calibri"/>
              <a:ea typeface="Calibri"/>
              <a:cs typeface="Calibri"/>
              <a:sym typeface="Calibri"/>
            </a:endParaRPr>
          </a:p>
        </p:txBody>
      </p:sp>
      <p:grpSp>
        <p:nvGrpSpPr>
          <p:cNvPr id="323" name="Google Shape;323;p34"/>
          <p:cNvGrpSpPr/>
          <p:nvPr/>
        </p:nvGrpSpPr>
        <p:grpSpPr>
          <a:xfrm>
            <a:off x="136497" y="117136"/>
            <a:ext cx="849300" cy="340200"/>
            <a:chOff x="136497" y="117136"/>
            <a:chExt cx="849300" cy="340200"/>
          </a:xfrm>
        </p:grpSpPr>
        <p:sp>
          <p:nvSpPr>
            <p:cNvPr id="324" name="Google Shape;324;p3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25" name="Google Shape;325;p3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326" name="Google Shape;326;p34"/>
          <p:cNvSpPr/>
          <p:nvPr/>
        </p:nvSpPr>
        <p:spPr>
          <a:xfrm>
            <a:off x="1166100" y="1376450"/>
            <a:ext cx="6811800" cy="3064200"/>
          </a:xfrm>
          <a:prstGeom prst="ellipse">
            <a:avLst/>
          </a:prstGeom>
          <a:solidFill>
            <a:srgbClr val="E0E4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7" name="Google Shape;327;p34"/>
          <p:cNvSpPr/>
          <p:nvPr/>
        </p:nvSpPr>
        <p:spPr>
          <a:xfrm>
            <a:off x="2106025" y="1827925"/>
            <a:ext cx="5103000" cy="2381700"/>
          </a:xfrm>
          <a:prstGeom prst="ellipse">
            <a:avLst/>
          </a:prstGeom>
          <a:solidFill>
            <a:srgbClr val="9FC5E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8" name="Google Shape;328;p34"/>
          <p:cNvSpPr/>
          <p:nvPr/>
        </p:nvSpPr>
        <p:spPr>
          <a:xfrm>
            <a:off x="3504300" y="2176850"/>
            <a:ext cx="3149400" cy="1463400"/>
          </a:xfrm>
          <a:prstGeom prst="ellipse">
            <a:avLst/>
          </a:prstGeom>
          <a:solidFill>
            <a:srgbClr val="8E7CC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9" name="Google Shape;329;p34"/>
          <p:cNvSpPr txBox="1"/>
          <p:nvPr/>
        </p:nvSpPr>
        <p:spPr>
          <a:xfrm>
            <a:off x="500950" y="1048175"/>
            <a:ext cx="12402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Chatbot</a:t>
            </a:r>
            <a:endParaRPr sz="2000" b="1">
              <a:solidFill>
                <a:schemeClr val="dk1"/>
              </a:solidFill>
              <a:latin typeface="Readex Pro"/>
              <a:ea typeface="Readex Pro"/>
              <a:cs typeface="Readex Pro"/>
              <a:sym typeface="Readex Pro"/>
            </a:endParaRPr>
          </a:p>
        </p:txBody>
      </p:sp>
      <p:sp>
        <p:nvSpPr>
          <p:cNvPr id="330" name="Google Shape;330;p34"/>
          <p:cNvSpPr txBox="1"/>
          <p:nvPr/>
        </p:nvSpPr>
        <p:spPr>
          <a:xfrm>
            <a:off x="398000" y="4209625"/>
            <a:ext cx="25227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KI-Textgenerator</a:t>
            </a:r>
            <a:endParaRPr sz="2000" b="1">
              <a:solidFill>
                <a:schemeClr val="dk1"/>
              </a:solidFill>
              <a:latin typeface="Readex Pro"/>
              <a:ea typeface="Readex Pro"/>
              <a:cs typeface="Readex Pro"/>
              <a:sym typeface="Readex Pro"/>
            </a:endParaRPr>
          </a:p>
        </p:txBody>
      </p:sp>
      <p:sp>
        <p:nvSpPr>
          <p:cNvPr id="331" name="Google Shape;331;p34"/>
          <p:cNvSpPr txBox="1"/>
          <p:nvPr/>
        </p:nvSpPr>
        <p:spPr>
          <a:xfrm>
            <a:off x="6909900" y="1062613"/>
            <a:ext cx="22341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Sprachmodell</a:t>
            </a:r>
            <a:endParaRPr sz="2000" b="1">
              <a:solidFill>
                <a:schemeClr val="dk1"/>
              </a:solidFill>
              <a:latin typeface="Readex Pro"/>
              <a:ea typeface="Readex Pro"/>
              <a:cs typeface="Readex Pro"/>
              <a:sym typeface="Readex Pro"/>
            </a:endParaRPr>
          </a:p>
        </p:txBody>
      </p:sp>
      <p:cxnSp>
        <p:nvCxnSpPr>
          <p:cNvPr id="332" name="Google Shape;332;p34"/>
          <p:cNvCxnSpPr>
            <a:stCxn id="329" idx="2"/>
          </p:cNvCxnSpPr>
          <p:nvPr/>
        </p:nvCxnSpPr>
        <p:spPr>
          <a:xfrm>
            <a:off x="1121050" y="1540775"/>
            <a:ext cx="826800" cy="793200"/>
          </a:xfrm>
          <a:prstGeom prst="straightConnector1">
            <a:avLst/>
          </a:prstGeom>
          <a:noFill/>
          <a:ln w="9525" cap="flat" cmpd="sng">
            <a:solidFill>
              <a:schemeClr val="dk2"/>
            </a:solidFill>
            <a:prstDash val="solid"/>
            <a:round/>
            <a:headEnd type="none" w="med" len="med"/>
            <a:tailEnd type="none" w="med" len="med"/>
          </a:ln>
        </p:spPr>
      </p:cxnSp>
      <p:cxnSp>
        <p:nvCxnSpPr>
          <p:cNvPr id="333" name="Google Shape;333;p34"/>
          <p:cNvCxnSpPr>
            <a:stCxn id="330" idx="0"/>
          </p:cNvCxnSpPr>
          <p:nvPr/>
        </p:nvCxnSpPr>
        <p:spPr>
          <a:xfrm rot="10800000" flipH="1">
            <a:off x="1659350" y="3735625"/>
            <a:ext cx="2027700" cy="474000"/>
          </a:xfrm>
          <a:prstGeom prst="straightConnector1">
            <a:avLst/>
          </a:prstGeom>
          <a:noFill/>
          <a:ln w="9525" cap="flat" cmpd="sng">
            <a:solidFill>
              <a:schemeClr val="dk2"/>
            </a:solidFill>
            <a:prstDash val="solid"/>
            <a:round/>
            <a:headEnd type="none" w="med" len="med"/>
            <a:tailEnd type="none" w="med" len="med"/>
          </a:ln>
        </p:spPr>
      </p:cxnSp>
      <p:cxnSp>
        <p:nvCxnSpPr>
          <p:cNvPr id="334" name="Google Shape;334;p34"/>
          <p:cNvCxnSpPr>
            <a:stCxn id="331" idx="2"/>
          </p:cNvCxnSpPr>
          <p:nvPr/>
        </p:nvCxnSpPr>
        <p:spPr>
          <a:xfrm flipH="1">
            <a:off x="5535150" y="1555213"/>
            <a:ext cx="2491800" cy="11922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35" title="IMG_1829.JPG"/>
          <p:cNvPicPr preferRelativeResize="0"/>
          <p:nvPr/>
        </p:nvPicPr>
        <p:blipFill>
          <a:blip r:embed="rId3">
            <a:alphaModFix/>
          </a:blip>
          <a:stretch>
            <a:fillRect/>
          </a:stretch>
        </p:blipFill>
        <p:spPr>
          <a:xfrm>
            <a:off x="3912950" y="2549450"/>
            <a:ext cx="4405412" cy="2478050"/>
          </a:xfrm>
          <a:prstGeom prst="rect">
            <a:avLst/>
          </a:prstGeom>
          <a:noFill/>
          <a:ln w="19050" cap="flat" cmpd="sng">
            <a:solidFill>
              <a:srgbClr val="FFD896"/>
            </a:solidFill>
            <a:prstDash val="solid"/>
            <a:round/>
            <a:headEnd type="none" w="sm" len="sm"/>
            <a:tailEnd type="none" w="sm" len="sm"/>
          </a:ln>
        </p:spPr>
      </p:pic>
      <p:pic>
        <p:nvPicPr>
          <p:cNvPr id="340" name="Google Shape;340;p35" title="P4100214.JPG"/>
          <p:cNvPicPr preferRelativeResize="0"/>
          <p:nvPr/>
        </p:nvPicPr>
        <p:blipFill>
          <a:blip r:embed="rId4">
            <a:alphaModFix/>
          </a:blip>
          <a:stretch>
            <a:fillRect/>
          </a:stretch>
        </p:blipFill>
        <p:spPr>
          <a:xfrm>
            <a:off x="551900" y="2549450"/>
            <a:ext cx="3304069" cy="2478052"/>
          </a:xfrm>
          <a:prstGeom prst="rect">
            <a:avLst/>
          </a:prstGeom>
          <a:noFill/>
          <a:ln w="19050" cap="flat" cmpd="sng">
            <a:solidFill>
              <a:srgbClr val="FFD896"/>
            </a:solidFill>
            <a:prstDash val="solid"/>
            <a:round/>
            <a:headEnd type="none" w="sm" len="sm"/>
            <a:tailEnd type="none" w="sm" len="sm"/>
          </a:ln>
        </p:spPr>
      </p:pic>
      <p:sp>
        <p:nvSpPr>
          <p:cNvPr id="341" name="Google Shape;341;p35"/>
          <p:cNvSpPr/>
          <p:nvPr/>
        </p:nvSpPr>
        <p:spPr>
          <a:xfrm>
            <a:off x="2680175" y="4877350"/>
            <a:ext cx="34344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42" name="Google Shape;342;p35"/>
          <p:cNvSpPr txBox="1"/>
          <p:nvPr/>
        </p:nvSpPr>
        <p:spPr>
          <a:xfrm>
            <a:off x="437387" y="4877346"/>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1800" i="0" u="none" strike="noStrike" cap="none">
                <a:solidFill>
                  <a:schemeClr val="dk1"/>
                </a:solidFill>
                <a:latin typeface="Readex Pro"/>
                <a:ea typeface="Readex Pro"/>
                <a:cs typeface="Readex Pro"/>
                <a:sym typeface="Readex Pro"/>
              </a:rPr>
              <a:t>#Was passiert im Hintergrund?</a:t>
            </a:r>
            <a:endParaRPr sz="1800" i="0" u="none" strike="noStrike" cap="none">
              <a:solidFill>
                <a:schemeClr val="dk1"/>
              </a:solidFill>
              <a:latin typeface="Readex Pro"/>
              <a:ea typeface="Readex Pro"/>
              <a:cs typeface="Readex Pro"/>
              <a:sym typeface="Readex Pro"/>
            </a:endParaRPr>
          </a:p>
        </p:txBody>
      </p:sp>
      <p:sp>
        <p:nvSpPr>
          <p:cNvPr id="343" name="Google Shape;343;p35"/>
          <p:cNvSpPr/>
          <p:nvPr/>
        </p:nvSpPr>
        <p:spPr>
          <a:xfrm>
            <a:off x="3790800" y="447150"/>
            <a:ext cx="30909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44" name="Google Shape;344;p35"/>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Mini-Spiel “Nächstes Wort, bitte!”</a:t>
            </a:r>
            <a:endParaRPr sz="2400">
              <a:latin typeface="Patua One"/>
              <a:ea typeface="Patua One"/>
              <a:cs typeface="Patua One"/>
              <a:sym typeface="Patua One"/>
            </a:endParaRPr>
          </a:p>
        </p:txBody>
      </p:sp>
      <p:pic>
        <p:nvPicPr>
          <p:cNvPr id="345" name="Google Shape;345;p35" descr="A blue and green rectangles&#10;&#10;Description automatically generated"/>
          <p:cNvPicPr preferRelativeResize="0"/>
          <p:nvPr/>
        </p:nvPicPr>
        <p:blipFill rotWithShape="1">
          <a:blip r:embed="rId5">
            <a:alphaModFix/>
          </a:blip>
          <a:srcRect/>
          <a:stretch/>
        </p:blipFill>
        <p:spPr>
          <a:xfrm>
            <a:off x="175377" y="169482"/>
            <a:ext cx="606841" cy="179923"/>
          </a:xfrm>
          <a:prstGeom prst="rect">
            <a:avLst/>
          </a:prstGeom>
          <a:noFill/>
          <a:ln>
            <a:noFill/>
          </a:ln>
        </p:spPr>
      </p:pic>
      <p:grpSp>
        <p:nvGrpSpPr>
          <p:cNvPr id="346" name="Google Shape;346;p35"/>
          <p:cNvGrpSpPr/>
          <p:nvPr/>
        </p:nvGrpSpPr>
        <p:grpSpPr>
          <a:xfrm>
            <a:off x="136497" y="117136"/>
            <a:ext cx="849300" cy="340200"/>
            <a:chOff x="136497" y="117136"/>
            <a:chExt cx="849300" cy="340200"/>
          </a:xfrm>
        </p:grpSpPr>
        <p:sp>
          <p:nvSpPr>
            <p:cNvPr id="347" name="Google Shape;347;p3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48" name="Google Shape;348;p35" descr="A blue and green rectangles&#10;&#10;Description automatically generated"/>
            <p:cNvPicPr preferRelativeResize="0"/>
            <p:nvPr/>
          </p:nvPicPr>
          <p:blipFill rotWithShape="1">
            <a:blip r:embed="rId5">
              <a:alphaModFix/>
            </a:blip>
            <a:srcRect/>
            <a:stretch/>
          </p:blipFill>
          <p:spPr>
            <a:xfrm>
              <a:off x="180139" y="169482"/>
              <a:ext cx="761593" cy="225806"/>
            </a:xfrm>
            <a:prstGeom prst="rect">
              <a:avLst/>
            </a:prstGeom>
            <a:noFill/>
            <a:ln>
              <a:noFill/>
            </a:ln>
          </p:spPr>
        </p:pic>
      </p:grpSp>
      <p:sp>
        <p:nvSpPr>
          <p:cNvPr id="349" name="Google Shape;349;p35"/>
          <p:cNvSpPr/>
          <p:nvPr/>
        </p:nvSpPr>
        <p:spPr>
          <a:xfrm>
            <a:off x="490525" y="1007950"/>
            <a:ext cx="7866000" cy="1466400"/>
          </a:xfrm>
          <a:prstGeom prst="roundRect">
            <a:avLst>
              <a:gd name="adj" fmla="val 9199"/>
            </a:avLst>
          </a:prstGeom>
          <a:solidFill>
            <a:srgbClr val="D9D2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b="1">
              <a:solidFill>
                <a:schemeClr val="dk1"/>
              </a:solidFill>
              <a:latin typeface="Patua One"/>
              <a:ea typeface="Patua One"/>
              <a:cs typeface="Patua One"/>
              <a:sym typeface="Patua One"/>
            </a:endParaRPr>
          </a:p>
        </p:txBody>
      </p:sp>
      <p:sp>
        <p:nvSpPr>
          <p:cNvPr id="350" name="Google Shape;350;p35"/>
          <p:cNvSpPr txBox="1">
            <a:spLocks noGrp="1"/>
          </p:cNvSpPr>
          <p:nvPr>
            <p:ph type="title"/>
          </p:nvPr>
        </p:nvSpPr>
        <p:spPr>
          <a:xfrm>
            <a:off x="711175" y="1208050"/>
            <a:ext cx="74247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1800" b="1">
                <a:latin typeface="Readex Pro"/>
                <a:ea typeface="Readex Pro"/>
                <a:cs typeface="Readex Pro"/>
                <a:sym typeface="Readex Pro"/>
              </a:rPr>
              <a:t>Schritt 1: Baut mit den Wortkarten einen möglichst lustigen Satz!</a:t>
            </a:r>
            <a:endParaRPr sz="1800" b="1">
              <a:latin typeface="Readex Pro"/>
              <a:ea typeface="Readex Pro"/>
              <a:cs typeface="Readex Pro"/>
              <a:sym typeface="Readex Pro"/>
            </a:endParaRPr>
          </a:p>
        </p:txBody>
      </p:sp>
      <p:sp>
        <p:nvSpPr>
          <p:cNvPr id="351" name="Google Shape;351;p35"/>
          <p:cNvSpPr txBox="1"/>
          <p:nvPr/>
        </p:nvSpPr>
        <p:spPr>
          <a:xfrm>
            <a:off x="764575" y="1563950"/>
            <a:ext cx="7317900" cy="849600"/>
          </a:xfrm>
          <a:prstGeom prst="rect">
            <a:avLst/>
          </a:prstGeom>
          <a:noFill/>
          <a:ln>
            <a:noFill/>
          </a:ln>
        </p:spPr>
        <p:txBody>
          <a:bodyPr spcFirstLastPara="1" wrap="square" lIns="91425" tIns="91425" rIns="91425" bIns="91425" anchor="t" anchorCtr="0">
            <a:spAutoFit/>
          </a:bodyPr>
          <a:lstStyle/>
          <a:p>
            <a:pPr marL="457200" lvl="0" indent="-330200" algn="l" rtl="0">
              <a:lnSpc>
                <a:spcPct val="90000"/>
              </a:lnSpc>
              <a:spcBef>
                <a:spcPts val="0"/>
              </a:spcBef>
              <a:spcAft>
                <a:spcPts val="0"/>
              </a:spcAft>
              <a:buClr>
                <a:schemeClr val="dk1"/>
              </a:buClr>
              <a:buSzPts val="1600"/>
              <a:buFont typeface="Readex Pro"/>
              <a:buChar char="❏"/>
            </a:pPr>
            <a:r>
              <a:rPr lang="de-DE" sz="1600">
                <a:solidFill>
                  <a:schemeClr val="dk1"/>
                </a:solidFill>
                <a:latin typeface="Readex Pro"/>
                <a:ea typeface="Readex Pro"/>
                <a:cs typeface="Readex Pro"/>
                <a:sym typeface="Readex Pro"/>
              </a:rPr>
              <a:t>10 Minuten</a:t>
            </a:r>
            <a:endParaRPr sz="1600">
              <a:solidFill>
                <a:schemeClr val="dk1"/>
              </a:solidFill>
              <a:latin typeface="Readex Pro"/>
              <a:ea typeface="Readex Pro"/>
              <a:cs typeface="Readex Pro"/>
              <a:sym typeface="Readex Pro"/>
            </a:endParaRPr>
          </a:p>
          <a:p>
            <a:pPr marL="457200" lvl="0" indent="-330200" algn="l" rtl="0">
              <a:lnSpc>
                <a:spcPct val="90000"/>
              </a:lnSpc>
              <a:spcBef>
                <a:spcPts val="0"/>
              </a:spcBef>
              <a:spcAft>
                <a:spcPts val="0"/>
              </a:spcAft>
              <a:buClr>
                <a:schemeClr val="dk1"/>
              </a:buClr>
              <a:buSzPts val="1600"/>
              <a:buFont typeface="Readex Pro"/>
              <a:buChar char="❏"/>
            </a:pPr>
            <a:r>
              <a:rPr lang="de-DE" sz="1600">
                <a:solidFill>
                  <a:schemeClr val="dk1"/>
                </a:solidFill>
                <a:latin typeface="Readex Pro"/>
                <a:ea typeface="Readex Pro"/>
                <a:cs typeface="Readex Pro"/>
                <a:sym typeface="Readex Pro"/>
              </a:rPr>
              <a:t>ihr arbeitet in euren Teams</a:t>
            </a:r>
            <a:endParaRPr sz="1600">
              <a:solidFill>
                <a:schemeClr val="dk1"/>
              </a:solidFill>
              <a:latin typeface="Readex Pro"/>
              <a:ea typeface="Readex Pro"/>
              <a:cs typeface="Readex Pro"/>
              <a:sym typeface="Readex Pro"/>
            </a:endParaRPr>
          </a:p>
          <a:p>
            <a:pPr marL="457200" lvl="0" indent="-330200" algn="l" rtl="0">
              <a:lnSpc>
                <a:spcPct val="90000"/>
              </a:lnSpc>
              <a:spcBef>
                <a:spcPts val="0"/>
              </a:spcBef>
              <a:spcAft>
                <a:spcPts val="0"/>
              </a:spcAft>
              <a:buClr>
                <a:schemeClr val="dk1"/>
              </a:buClr>
              <a:buSzPts val="1600"/>
              <a:buFont typeface="Readex Pro"/>
              <a:buChar char="❏"/>
            </a:pPr>
            <a:r>
              <a:rPr lang="de-DE" sz="1600">
                <a:solidFill>
                  <a:schemeClr val="dk1"/>
                </a:solidFill>
                <a:latin typeface="Readex Pro"/>
                <a:ea typeface="Readex Pro"/>
                <a:cs typeface="Readex Pro"/>
                <a:sym typeface="Readex Pro"/>
              </a:rPr>
              <a:t>teil danach eure Sätze in der ganzen Runde!</a:t>
            </a:r>
            <a:endParaRPr sz="1600">
              <a:solidFill>
                <a:schemeClr val="dk1"/>
              </a:solidFill>
              <a:latin typeface="Readex Pro"/>
              <a:ea typeface="Readex Pro"/>
              <a:cs typeface="Readex Pro"/>
              <a:sym typeface="Readex Pr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36"/>
          <p:cNvSpPr/>
          <p:nvPr/>
        </p:nvSpPr>
        <p:spPr>
          <a:xfrm>
            <a:off x="1752925" y="460625"/>
            <a:ext cx="56367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357" name="Google Shape;357;p36"/>
          <p:cNvPicPr preferRelativeResize="0"/>
          <p:nvPr/>
        </p:nvPicPr>
        <p:blipFill>
          <a:blip r:embed="rId3">
            <a:alphaModFix/>
          </a:blip>
          <a:stretch>
            <a:fillRect/>
          </a:stretch>
        </p:blipFill>
        <p:spPr>
          <a:xfrm>
            <a:off x="779162" y="1330750"/>
            <a:ext cx="6693788" cy="2911424"/>
          </a:xfrm>
          <a:prstGeom prst="rect">
            <a:avLst/>
          </a:prstGeom>
          <a:noFill/>
          <a:ln>
            <a:noFill/>
          </a:ln>
        </p:spPr>
      </p:pic>
      <p:sp>
        <p:nvSpPr>
          <p:cNvPr id="358" name="Google Shape;358;p36"/>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zur Überleitung zu Schritt 2:</a:t>
            </a:r>
            <a:endParaRPr/>
          </a:p>
        </p:txBody>
      </p:sp>
      <p:sp>
        <p:nvSpPr>
          <p:cNvPr id="359" name="Google Shape;359;p36"/>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Clr>
                <a:srgbClr val="000000"/>
              </a:buClr>
              <a:buSzPts val="900"/>
              <a:buFont typeface="Arial"/>
              <a:buNone/>
            </a:pPr>
            <a:fld id="{00000000-1234-1234-1234-123412341234}" type="slidenum">
              <a:rPr lang="de-DE"/>
              <a:t>17</a:t>
            </a:fld>
            <a:endParaRPr/>
          </a:p>
        </p:txBody>
      </p:sp>
      <p:grpSp>
        <p:nvGrpSpPr>
          <p:cNvPr id="360" name="Google Shape;360;p36"/>
          <p:cNvGrpSpPr/>
          <p:nvPr/>
        </p:nvGrpSpPr>
        <p:grpSpPr>
          <a:xfrm>
            <a:off x="136497" y="117136"/>
            <a:ext cx="849300" cy="340200"/>
            <a:chOff x="136497" y="117136"/>
            <a:chExt cx="849300" cy="340200"/>
          </a:xfrm>
        </p:grpSpPr>
        <p:sp>
          <p:nvSpPr>
            <p:cNvPr id="361" name="Google Shape;361;p3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62" name="Google Shape;362;p36"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363" name="Google Shape;363;p36"/>
          <p:cNvPicPr preferRelativeResize="0"/>
          <p:nvPr/>
        </p:nvPicPr>
        <p:blipFill>
          <a:blip r:embed="rId5">
            <a:alphaModFix/>
          </a:blip>
          <a:stretch>
            <a:fillRect/>
          </a:stretch>
        </p:blipFill>
        <p:spPr>
          <a:xfrm>
            <a:off x="-80230" y="2425600"/>
            <a:ext cx="1173250" cy="1110300"/>
          </a:xfrm>
          <a:prstGeom prst="rect">
            <a:avLst/>
          </a:prstGeom>
          <a:noFill/>
          <a:ln>
            <a:noFill/>
          </a:ln>
        </p:spPr>
      </p:pic>
      <p:pic>
        <p:nvPicPr>
          <p:cNvPr id="364" name="Google Shape;364;p36"/>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365" name="Google Shape;365;p36"/>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841</a:t>
            </a:r>
            <a:endParaRPr sz="2900" b="1">
              <a:solidFill>
                <a:schemeClr val="dk1"/>
              </a:solidFill>
              <a:latin typeface="Readex Pro"/>
              <a:ea typeface="Readex Pro"/>
              <a:cs typeface="Readex Pro"/>
              <a:sym typeface="Readex Pr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37"/>
          <p:cNvSpPr/>
          <p:nvPr/>
        </p:nvSpPr>
        <p:spPr>
          <a:xfrm>
            <a:off x="3790800" y="447150"/>
            <a:ext cx="30909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71" name="Google Shape;371;p37"/>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Mini-Spiel “Nächstes Wort, bitte!”</a:t>
            </a:r>
            <a:endParaRPr sz="2400">
              <a:latin typeface="Patua One"/>
              <a:ea typeface="Patua One"/>
              <a:cs typeface="Patua One"/>
              <a:sym typeface="Patua One"/>
            </a:endParaRPr>
          </a:p>
        </p:txBody>
      </p:sp>
      <p:pic>
        <p:nvPicPr>
          <p:cNvPr id="372" name="Google Shape;372;p37"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373" name="Google Shape;373;p37"/>
          <p:cNvGrpSpPr/>
          <p:nvPr/>
        </p:nvGrpSpPr>
        <p:grpSpPr>
          <a:xfrm>
            <a:off x="136497" y="117136"/>
            <a:ext cx="849300" cy="340200"/>
            <a:chOff x="136497" y="117136"/>
            <a:chExt cx="849300" cy="340200"/>
          </a:xfrm>
        </p:grpSpPr>
        <p:sp>
          <p:nvSpPr>
            <p:cNvPr id="374" name="Google Shape;374;p3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75" name="Google Shape;375;p37"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376" name="Google Shape;376;p37"/>
          <p:cNvSpPr/>
          <p:nvPr/>
        </p:nvSpPr>
        <p:spPr>
          <a:xfrm>
            <a:off x="490525" y="1007950"/>
            <a:ext cx="7866000" cy="2169300"/>
          </a:xfrm>
          <a:prstGeom prst="roundRect">
            <a:avLst>
              <a:gd name="adj" fmla="val 9199"/>
            </a:avLst>
          </a:prstGeom>
          <a:solidFill>
            <a:srgbClr val="D9D2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b="1">
              <a:solidFill>
                <a:schemeClr val="dk1"/>
              </a:solidFill>
              <a:latin typeface="Patua One"/>
              <a:ea typeface="Patua One"/>
              <a:cs typeface="Patua One"/>
              <a:sym typeface="Patua One"/>
            </a:endParaRPr>
          </a:p>
        </p:txBody>
      </p:sp>
      <p:sp>
        <p:nvSpPr>
          <p:cNvPr id="377" name="Google Shape;377;p37"/>
          <p:cNvSpPr txBox="1">
            <a:spLocks noGrp="1"/>
          </p:cNvSpPr>
          <p:nvPr>
            <p:ph type="title"/>
          </p:nvPr>
        </p:nvSpPr>
        <p:spPr>
          <a:xfrm>
            <a:off x="711175" y="1201475"/>
            <a:ext cx="7424700" cy="8556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2520"/>
              <a:buNone/>
            </a:pPr>
            <a:r>
              <a:rPr lang="de-DE" sz="2060" b="1">
                <a:latin typeface="Readex Pro"/>
                <a:ea typeface="Readex Pro"/>
                <a:cs typeface="Readex Pro"/>
                <a:sym typeface="Readex Pro"/>
              </a:rPr>
              <a:t>Schritt 2: Was würde eine Text-KI tun? Dreht die Karten um - und seht auch an, welche nächsten Wörter aus Sicht einer Text-KI am wahrscheinlichsten wären</a:t>
            </a:r>
            <a:endParaRPr sz="2060" b="1">
              <a:latin typeface="Readex Pro"/>
              <a:ea typeface="Readex Pro"/>
              <a:cs typeface="Readex Pro"/>
              <a:sym typeface="Readex Pro"/>
            </a:endParaRPr>
          </a:p>
        </p:txBody>
      </p:sp>
      <p:sp>
        <p:nvSpPr>
          <p:cNvPr id="378" name="Google Shape;378;p37"/>
          <p:cNvSpPr txBox="1"/>
          <p:nvPr/>
        </p:nvSpPr>
        <p:spPr>
          <a:xfrm>
            <a:off x="764575" y="2173513"/>
            <a:ext cx="7317900" cy="932700"/>
          </a:xfrm>
          <a:prstGeom prst="rect">
            <a:avLst/>
          </a:prstGeom>
          <a:noFill/>
          <a:ln>
            <a:noFill/>
          </a:ln>
        </p:spPr>
        <p:txBody>
          <a:bodyPr spcFirstLastPara="1" wrap="square" lIns="91425" tIns="91425" rIns="91425" bIns="91425" anchor="t" anchorCtr="0">
            <a:spAutoFit/>
          </a:bodyPr>
          <a:lstStyle/>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10 Minuten</a:t>
            </a:r>
            <a:endParaRPr sz="1800">
              <a:solidFill>
                <a:schemeClr val="dk1"/>
              </a:solidFill>
              <a:latin typeface="Readex Pro"/>
              <a:ea typeface="Readex Pro"/>
              <a:cs typeface="Readex Pro"/>
              <a:sym typeface="Readex Pro"/>
            </a:endParaRPr>
          </a:p>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ihr arbeitet in euren Teams</a:t>
            </a:r>
            <a:endParaRPr sz="1800">
              <a:solidFill>
                <a:schemeClr val="dk1"/>
              </a:solidFill>
              <a:latin typeface="Readex Pro"/>
              <a:ea typeface="Readex Pro"/>
              <a:cs typeface="Readex Pro"/>
              <a:sym typeface="Readex Pro"/>
            </a:endParaRPr>
          </a:p>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Baut 1-2 Sätze so, wie sie das KI-System generiert hätte</a:t>
            </a:r>
            <a:endParaRPr sz="1800">
              <a:solidFill>
                <a:schemeClr val="dk1"/>
              </a:solidFill>
              <a:latin typeface="Readex Pro"/>
              <a:ea typeface="Readex Pro"/>
              <a:cs typeface="Readex Pro"/>
              <a:sym typeface="Readex Pro"/>
            </a:endParaRPr>
          </a:p>
        </p:txBody>
      </p:sp>
      <p:sp>
        <p:nvSpPr>
          <p:cNvPr id="379" name="Google Shape;379;p37"/>
          <p:cNvSpPr/>
          <p:nvPr/>
        </p:nvSpPr>
        <p:spPr>
          <a:xfrm>
            <a:off x="2680175" y="4877350"/>
            <a:ext cx="34344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80" name="Google Shape;380;p37"/>
          <p:cNvSpPr txBox="1"/>
          <p:nvPr/>
        </p:nvSpPr>
        <p:spPr>
          <a:xfrm>
            <a:off x="437387" y="4877346"/>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1800" i="0" u="none" strike="noStrike" cap="none">
                <a:solidFill>
                  <a:schemeClr val="dk1"/>
                </a:solidFill>
                <a:latin typeface="Readex Pro"/>
                <a:ea typeface="Readex Pro"/>
                <a:cs typeface="Readex Pro"/>
                <a:sym typeface="Readex Pro"/>
              </a:rPr>
              <a:t>#Was passiert im Hintergrund?</a:t>
            </a:r>
            <a:endParaRPr sz="1800" i="0" u="none" strike="noStrike" cap="none">
              <a:solidFill>
                <a:schemeClr val="dk1"/>
              </a:solidFill>
              <a:latin typeface="Readex Pro"/>
              <a:ea typeface="Readex Pro"/>
              <a:cs typeface="Readex Pro"/>
              <a:sym typeface="Readex Pro"/>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38"/>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19</a:t>
            </a:fld>
            <a:endParaRPr/>
          </a:p>
        </p:txBody>
      </p:sp>
      <p:sp>
        <p:nvSpPr>
          <p:cNvPr id="386" name="Google Shape;386;p38"/>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19</a:t>
            </a:fld>
            <a:endParaRPr sz="900" b="0" i="0" u="none" strike="noStrike" cap="none">
              <a:solidFill>
                <a:srgbClr val="888888"/>
              </a:solidFill>
              <a:latin typeface="Calibri"/>
              <a:ea typeface="Calibri"/>
              <a:cs typeface="Calibri"/>
              <a:sym typeface="Calibri"/>
            </a:endParaRPr>
          </a:p>
        </p:txBody>
      </p:sp>
      <p:sp>
        <p:nvSpPr>
          <p:cNvPr id="387" name="Google Shape;387;p38"/>
          <p:cNvSpPr/>
          <p:nvPr/>
        </p:nvSpPr>
        <p:spPr>
          <a:xfrm>
            <a:off x="3007600" y="447150"/>
            <a:ext cx="3136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88" name="Google Shape;388;p38"/>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dirty="0"/>
              <a:t>Gemeinsame Reflexion</a:t>
            </a:r>
            <a:endParaRPr sz="2400" dirty="0">
              <a:latin typeface="Patua One"/>
              <a:ea typeface="Patua One"/>
              <a:cs typeface="Patua One"/>
              <a:sym typeface="Patua One"/>
            </a:endParaRPr>
          </a:p>
        </p:txBody>
      </p:sp>
      <p:sp>
        <p:nvSpPr>
          <p:cNvPr id="389" name="Google Shape;389;p38"/>
          <p:cNvSpPr/>
          <p:nvPr/>
        </p:nvSpPr>
        <p:spPr>
          <a:xfrm>
            <a:off x="736325" y="2439563"/>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Wie unterscheiden sich eure Sätze von denen der KI?</a:t>
            </a:r>
            <a:endParaRPr sz="800" b="1" i="0" u="none" strike="noStrike" cap="none">
              <a:solidFill>
                <a:srgbClr val="000000"/>
              </a:solidFill>
              <a:latin typeface="Readex Pro"/>
              <a:ea typeface="Readex Pro"/>
              <a:cs typeface="Readex Pro"/>
              <a:sym typeface="Readex Pro"/>
            </a:endParaRPr>
          </a:p>
        </p:txBody>
      </p:sp>
      <p:sp>
        <p:nvSpPr>
          <p:cNvPr id="390" name="Google Shape;390;p38"/>
          <p:cNvSpPr/>
          <p:nvPr/>
        </p:nvSpPr>
        <p:spPr>
          <a:xfrm>
            <a:off x="5224400" y="2634150"/>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Was sagt das über die “Intelligenz” von KI-Systemen aus?</a:t>
            </a:r>
            <a:endParaRPr sz="800" b="1" i="0" u="none" strike="noStrike" cap="none">
              <a:solidFill>
                <a:srgbClr val="000000"/>
              </a:solidFill>
              <a:latin typeface="Readex Pro"/>
              <a:ea typeface="Readex Pro"/>
              <a:cs typeface="Readex Pro"/>
              <a:sym typeface="Readex Pro"/>
            </a:endParaRPr>
          </a:p>
        </p:txBody>
      </p:sp>
      <p:sp>
        <p:nvSpPr>
          <p:cNvPr id="391" name="Google Shape;391;p38"/>
          <p:cNvSpPr/>
          <p:nvPr/>
        </p:nvSpPr>
        <p:spPr>
          <a:xfrm>
            <a:off x="1469750" y="3725738"/>
            <a:ext cx="3621300" cy="9195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Wo seht ihr die Stärken und Grenzen dieses Ansatzes?</a:t>
            </a:r>
            <a:endParaRPr sz="800" b="1" i="0" u="none" strike="noStrike" cap="none">
              <a:solidFill>
                <a:srgbClr val="000000"/>
              </a:solidFill>
              <a:latin typeface="Readex Pro"/>
              <a:ea typeface="Readex Pro"/>
              <a:cs typeface="Readex Pro"/>
              <a:sym typeface="Readex Pro"/>
            </a:endParaRPr>
          </a:p>
        </p:txBody>
      </p:sp>
      <p:sp>
        <p:nvSpPr>
          <p:cNvPr id="392" name="Google Shape;392;p38"/>
          <p:cNvSpPr txBox="1"/>
          <p:nvPr/>
        </p:nvSpPr>
        <p:spPr>
          <a:xfrm>
            <a:off x="506462" y="47779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393" name="Google Shape;393;p3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nvGrpSpPr>
          <p:cNvPr id="394" name="Google Shape;394;p38"/>
          <p:cNvGrpSpPr/>
          <p:nvPr/>
        </p:nvGrpSpPr>
        <p:grpSpPr>
          <a:xfrm>
            <a:off x="136497" y="117136"/>
            <a:ext cx="849300" cy="340200"/>
            <a:chOff x="136497" y="117136"/>
            <a:chExt cx="849300" cy="340200"/>
          </a:xfrm>
        </p:grpSpPr>
        <p:sp>
          <p:nvSpPr>
            <p:cNvPr id="395" name="Google Shape;395;p3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96" name="Google Shape;396;p3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397" name="Google Shape;397;p38"/>
          <p:cNvSpPr/>
          <p:nvPr/>
        </p:nvSpPr>
        <p:spPr>
          <a:xfrm>
            <a:off x="381000" y="1153375"/>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dirty="0">
                <a:latin typeface="Readex Pro"/>
                <a:ea typeface="Readex Pro"/>
                <a:cs typeface="Readex Pro"/>
                <a:sym typeface="Readex Pro"/>
              </a:rPr>
              <a:t>Was bedeuten die Prozentzahlen neben den Wörtern eigentlich?</a:t>
            </a:r>
            <a:endParaRPr sz="800" b="1" i="0" u="none" strike="noStrike" cap="none" dirty="0">
              <a:solidFill>
                <a:srgbClr val="000000"/>
              </a:solidFill>
              <a:latin typeface="Readex Pro"/>
              <a:ea typeface="Readex Pro"/>
              <a:cs typeface="Readex Pro"/>
              <a:sym typeface="Readex Pro"/>
            </a:endParaRPr>
          </a:p>
        </p:txBody>
      </p:sp>
      <p:sp>
        <p:nvSpPr>
          <p:cNvPr id="398" name="Google Shape;398;p38"/>
          <p:cNvSpPr/>
          <p:nvPr/>
        </p:nvSpPr>
        <p:spPr>
          <a:xfrm>
            <a:off x="4805150" y="1153375"/>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Woher kommen die Prozentzahlen überhaupt?</a:t>
            </a:r>
            <a:endParaRPr sz="800" b="1"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21"/>
          <p:cNvPicPr preferRelativeResize="0">
            <a:picLocks noGrp="1"/>
          </p:cNvPicPr>
          <p:nvPr>
            <p:ph type="pic" idx="2"/>
          </p:nvPr>
        </p:nvPicPr>
        <p:blipFill rotWithShape="1">
          <a:blip r:embed="rId3">
            <a:alphaModFix/>
          </a:blip>
          <a:srcRect l="33746" t="1925" r="26349" b="22758"/>
          <a:stretch/>
        </p:blipFill>
        <p:spPr>
          <a:xfrm>
            <a:off x="4294599" y="-5521"/>
            <a:ext cx="4849402" cy="5149021"/>
          </a:xfrm>
          <a:prstGeom prst="rect">
            <a:avLst/>
          </a:prstGeom>
          <a:noFill/>
          <a:ln>
            <a:noFill/>
          </a:ln>
        </p:spPr>
      </p:pic>
      <p:sp>
        <p:nvSpPr>
          <p:cNvPr id="132" name="Google Shape;132;p21"/>
          <p:cNvSpPr txBox="1">
            <a:spLocks noGrp="1"/>
          </p:cNvSpPr>
          <p:nvPr>
            <p:ph type="body" idx="1"/>
          </p:nvPr>
        </p:nvSpPr>
        <p:spPr>
          <a:xfrm>
            <a:off x="5148273" y="4170750"/>
            <a:ext cx="3384600" cy="510600"/>
          </a:xfrm>
          <a:prstGeom prst="rect">
            <a:avLst/>
          </a:prstGeom>
          <a:noFill/>
          <a:ln>
            <a:noFill/>
          </a:ln>
        </p:spPr>
        <p:txBody>
          <a:bodyPr spcFirstLastPara="1" wrap="square" lIns="0" tIns="0" rIns="0" bIns="0" anchor="t" anchorCtr="0">
            <a:noAutofit/>
          </a:bodyPr>
          <a:lstStyle/>
          <a:p>
            <a:pPr marL="0" lvl="0" indent="0" algn="r" rtl="0">
              <a:lnSpc>
                <a:spcPct val="114000"/>
              </a:lnSpc>
              <a:spcBef>
                <a:spcPts val="0"/>
              </a:spcBef>
              <a:spcAft>
                <a:spcPts val="0"/>
              </a:spcAft>
              <a:buSzPts val="2800"/>
              <a:buNone/>
            </a:pPr>
            <a:r>
              <a:rPr lang="de-DE"/>
              <a:t> </a:t>
            </a:r>
            <a:endParaRPr/>
          </a:p>
        </p:txBody>
      </p:sp>
      <p:sp>
        <p:nvSpPr>
          <p:cNvPr id="133" name="Google Shape;133;p21"/>
          <p:cNvSpPr/>
          <p:nvPr/>
        </p:nvSpPr>
        <p:spPr>
          <a:xfrm>
            <a:off x="1188464" y="2628665"/>
            <a:ext cx="1470916" cy="198356"/>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34" name="Google Shape;134;p21"/>
          <p:cNvSpPr txBox="1"/>
          <p:nvPr/>
        </p:nvSpPr>
        <p:spPr>
          <a:xfrm>
            <a:off x="342644" y="1861835"/>
            <a:ext cx="3417900" cy="1152000"/>
          </a:xfrm>
          <a:prstGeom prst="rect">
            <a:avLst/>
          </a:prstGeom>
          <a:noFill/>
          <a:ln>
            <a:noFill/>
          </a:ln>
        </p:spPr>
        <p:txBody>
          <a:bodyPr spcFirstLastPara="1" wrap="square" lIns="0" tIns="0" rIns="0" bIns="0" anchor="ctr" anchorCtr="0">
            <a:normAutofit/>
          </a:bodyPr>
          <a:lstStyle/>
          <a:p>
            <a:pPr marL="0" marR="0" lvl="0" indent="0" algn="l" rtl="0">
              <a:lnSpc>
                <a:spcPct val="95000"/>
              </a:lnSpc>
              <a:spcBef>
                <a:spcPts val="0"/>
              </a:spcBef>
              <a:spcAft>
                <a:spcPts val="0"/>
              </a:spcAft>
              <a:buClr>
                <a:schemeClr val="lt1"/>
              </a:buClr>
              <a:buSzPts val="4000"/>
              <a:buFont typeface="Open Sans ExtraBold"/>
              <a:buNone/>
            </a:pPr>
            <a:r>
              <a:rPr lang="de-DE" sz="3500" i="0" u="none" strike="noStrike" cap="none">
                <a:solidFill>
                  <a:srgbClr val="091544"/>
                </a:solidFill>
                <a:latin typeface="Patua One"/>
                <a:ea typeface="Patua One"/>
                <a:cs typeface="Patua One"/>
                <a:sym typeface="Patua One"/>
              </a:rPr>
              <a:t>Erklimme </a:t>
            </a:r>
            <a:br>
              <a:rPr lang="de-DE" sz="3500" i="0" u="none" strike="noStrike" cap="none">
                <a:solidFill>
                  <a:srgbClr val="091544"/>
                </a:solidFill>
                <a:latin typeface="Patua One"/>
                <a:ea typeface="Patua One"/>
                <a:cs typeface="Patua One"/>
                <a:sym typeface="Patua One"/>
              </a:rPr>
            </a:br>
            <a:r>
              <a:rPr lang="de-DE" sz="3500" i="0" u="none" strike="noStrike" cap="none">
                <a:solidFill>
                  <a:srgbClr val="091544"/>
                </a:solidFill>
                <a:latin typeface="Patua One"/>
                <a:ea typeface="Patua One"/>
                <a:cs typeface="Patua One"/>
                <a:sym typeface="Patua One"/>
              </a:rPr>
              <a:t>den KI-Berg</a:t>
            </a:r>
            <a:endParaRPr sz="1400" i="0" u="none" strike="noStrike" cap="none">
              <a:solidFill>
                <a:srgbClr val="000000"/>
              </a:solidFill>
              <a:latin typeface="Patua One"/>
              <a:ea typeface="Patua One"/>
              <a:cs typeface="Patua One"/>
              <a:sym typeface="Patua One"/>
            </a:endParaRPr>
          </a:p>
        </p:txBody>
      </p:sp>
      <p:grpSp>
        <p:nvGrpSpPr>
          <p:cNvPr id="135" name="Google Shape;135;p21"/>
          <p:cNvGrpSpPr/>
          <p:nvPr/>
        </p:nvGrpSpPr>
        <p:grpSpPr>
          <a:xfrm>
            <a:off x="136497" y="117136"/>
            <a:ext cx="849342" cy="340064"/>
            <a:chOff x="136497" y="117136"/>
            <a:chExt cx="849342" cy="340064"/>
          </a:xfrm>
        </p:grpSpPr>
        <p:sp>
          <p:nvSpPr>
            <p:cNvPr id="136" name="Google Shape;136;p21"/>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37" name="Google Shape;137;p21"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39"/>
          <p:cNvSpPr/>
          <p:nvPr/>
        </p:nvSpPr>
        <p:spPr>
          <a:xfrm>
            <a:off x="2210325" y="460625"/>
            <a:ext cx="47379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404" name="Google Shape;404;p39"/>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von Teil 1:</a:t>
            </a:r>
            <a:endParaRPr/>
          </a:p>
        </p:txBody>
      </p:sp>
      <p:pic>
        <p:nvPicPr>
          <p:cNvPr id="405" name="Google Shape;405;p39"/>
          <p:cNvPicPr preferRelativeResize="0"/>
          <p:nvPr/>
        </p:nvPicPr>
        <p:blipFill rotWithShape="1">
          <a:blip r:embed="rId3">
            <a:alphaModFix/>
          </a:blip>
          <a:srcRect t="15103" r="17722"/>
          <a:stretch/>
        </p:blipFill>
        <p:spPr>
          <a:xfrm>
            <a:off x="630000" y="949837"/>
            <a:ext cx="6693001" cy="3541163"/>
          </a:xfrm>
          <a:prstGeom prst="rect">
            <a:avLst/>
          </a:prstGeom>
          <a:noFill/>
          <a:ln>
            <a:noFill/>
          </a:ln>
        </p:spPr>
      </p:pic>
      <p:sp>
        <p:nvSpPr>
          <p:cNvPr id="406" name="Google Shape;406;p39"/>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20</a:t>
            </a:fld>
            <a:endParaRPr/>
          </a:p>
        </p:txBody>
      </p:sp>
      <p:grpSp>
        <p:nvGrpSpPr>
          <p:cNvPr id="407" name="Google Shape;407;p39"/>
          <p:cNvGrpSpPr/>
          <p:nvPr/>
        </p:nvGrpSpPr>
        <p:grpSpPr>
          <a:xfrm>
            <a:off x="136497" y="117136"/>
            <a:ext cx="849300" cy="340200"/>
            <a:chOff x="136497" y="117136"/>
            <a:chExt cx="849300" cy="340200"/>
          </a:xfrm>
        </p:grpSpPr>
        <p:sp>
          <p:nvSpPr>
            <p:cNvPr id="408" name="Google Shape;408;p39"/>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09" name="Google Shape;409;p39"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410" name="Google Shape;410;p39"/>
          <p:cNvPicPr preferRelativeResize="0"/>
          <p:nvPr/>
        </p:nvPicPr>
        <p:blipFill>
          <a:blip r:embed="rId5">
            <a:alphaModFix/>
          </a:blip>
          <a:stretch>
            <a:fillRect/>
          </a:stretch>
        </p:blipFill>
        <p:spPr>
          <a:xfrm>
            <a:off x="136495" y="3056450"/>
            <a:ext cx="1173250" cy="1110300"/>
          </a:xfrm>
          <a:prstGeom prst="rect">
            <a:avLst/>
          </a:prstGeom>
          <a:noFill/>
          <a:ln>
            <a:noFill/>
          </a:ln>
        </p:spPr>
      </p:pic>
      <p:pic>
        <p:nvPicPr>
          <p:cNvPr id="411" name="Google Shape;411;p39"/>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412" name="Google Shape;412;p39"/>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463</a:t>
            </a:r>
            <a:endParaRPr sz="2900" b="1">
              <a:solidFill>
                <a:schemeClr val="dk1"/>
              </a:solidFill>
              <a:latin typeface="Readex Pro"/>
              <a:ea typeface="Readex Pro"/>
              <a:cs typeface="Readex Pro"/>
              <a:sym typeface="Readex Pr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40"/>
          <p:cNvSpPr/>
          <p:nvPr/>
        </p:nvSpPr>
        <p:spPr>
          <a:xfrm>
            <a:off x="5049425" y="1535125"/>
            <a:ext cx="2436000" cy="616200"/>
          </a:xfrm>
          <a:prstGeom prst="roundRect">
            <a:avLst>
              <a:gd name="adj" fmla="val 16667"/>
            </a:avLst>
          </a:prstGeom>
          <a:solidFill>
            <a:srgbClr val="E0E4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300" b="1">
                <a:solidFill>
                  <a:schemeClr val="dk1"/>
                </a:solidFill>
                <a:latin typeface="Patua One"/>
                <a:ea typeface="Patua One"/>
                <a:cs typeface="Patua One"/>
                <a:sym typeface="Patua One"/>
              </a:rPr>
              <a:t>Datei in Teilnehmerordner</a:t>
            </a:r>
            <a:endParaRPr sz="1300" b="1">
              <a:solidFill>
                <a:schemeClr val="dk1"/>
              </a:solidFill>
              <a:latin typeface="Patua One"/>
              <a:ea typeface="Patua One"/>
              <a:cs typeface="Patua One"/>
              <a:sym typeface="Patua One"/>
            </a:endParaRPr>
          </a:p>
          <a:p>
            <a:pPr marL="0" marR="0" lvl="0" indent="0" algn="l" rtl="0">
              <a:lnSpc>
                <a:spcPct val="100000"/>
              </a:lnSpc>
              <a:spcBef>
                <a:spcPts val="0"/>
              </a:spcBef>
              <a:spcAft>
                <a:spcPts val="0"/>
              </a:spcAft>
              <a:buClr>
                <a:srgbClr val="000000"/>
              </a:buClr>
              <a:buSzPts val="2000"/>
              <a:buFont typeface="Arial"/>
              <a:buNone/>
            </a:pPr>
            <a:r>
              <a:rPr lang="de-DE" sz="1300" b="1">
                <a:solidFill>
                  <a:schemeClr val="dk1"/>
                </a:solidFill>
                <a:latin typeface="Patua One"/>
                <a:ea typeface="Patua One"/>
                <a:cs typeface="Patua One"/>
                <a:sym typeface="Patua One"/>
              </a:rPr>
              <a:t>“Challenge 2_SoekiaGPT”</a:t>
            </a:r>
            <a:endParaRPr sz="1300" b="1">
              <a:solidFill>
                <a:schemeClr val="dk1"/>
              </a:solidFill>
              <a:latin typeface="Patua One"/>
              <a:ea typeface="Patua One"/>
              <a:cs typeface="Patua One"/>
              <a:sym typeface="Patua One"/>
            </a:endParaRPr>
          </a:p>
        </p:txBody>
      </p:sp>
      <p:sp>
        <p:nvSpPr>
          <p:cNvPr id="418" name="Google Shape;418;p40"/>
          <p:cNvSpPr/>
          <p:nvPr/>
        </p:nvSpPr>
        <p:spPr>
          <a:xfrm>
            <a:off x="1832575" y="447150"/>
            <a:ext cx="55179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419" name="Google Shape;419;p40"/>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Kann Soekia die </a:t>
            </a:r>
            <a:r>
              <a:rPr lang="de-DE"/>
              <a:t>Witze</a:t>
            </a:r>
            <a:r>
              <a:rPr lang="de-DE" sz="2400">
                <a:latin typeface="Patua One"/>
                <a:ea typeface="Patua One"/>
                <a:cs typeface="Patua One"/>
                <a:sym typeface="Patua One"/>
              </a:rPr>
              <a:t> vervollständigen?</a:t>
            </a:r>
            <a:endParaRPr sz="2400">
              <a:latin typeface="Patua One"/>
              <a:ea typeface="Patua One"/>
              <a:cs typeface="Patua One"/>
              <a:sym typeface="Patua One"/>
            </a:endParaRPr>
          </a:p>
        </p:txBody>
      </p:sp>
      <p:sp>
        <p:nvSpPr>
          <p:cNvPr id="420" name="Google Shape;420;p40"/>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21</a:t>
            </a:fld>
            <a:endParaRPr/>
          </a:p>
        </p:txBody>
      </p:sp>
      <p:pic>
        <p:nvPicPr>
          <p:cNvPr id="421" name="Google Shape;421;p40"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422" name="Google Shape;422;p40"/>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21</a:t>
            </a:fld>
            <a:endParaRPr sz="900" b="0" i="0" u="none" strike="noStrike" cap="none">
              <a:solidFill>
                <a:srgbClr val="888888"/>
              </a:solidFill>
              <a:latin typeface="Calibri"/>
              <a:ea typeface="Calibri"/>
              <a:cs typeface="Calibri"/>
              <a:sym typeface="Calibri"/>
            </a:endParaRPr>
          </a:p>
        </p:txBody>
      </p:sp>
      <p:grpSp>
        <p:nvGrpSpPr>
          <p:cNvPr id="423" name="Google Shape;423;p40"/>
          <p:cNvGrpSpPr/>
          <p:nvPr/>
        </p:nvGrpSpPr>
        <p:grpSpPr>
          <a:xfrm>
            <a:off x="136497" y="117136"/>
            <a:ext cx="849300" cy="340200"/>
            <a:chOff x="136497" y="117136"/>
            <a:chExt cx="849300" cy="340200"/>
          </a:xfrm>
        </p:grpSpPr>
        <p:sp>
          <p:nvSpPr>
            <p:cNvPr id="424" name="Google Shape;424;p4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25" name="Google Shape;425;p40"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426" name="Google Shape;426;p40"/>
          <p:cNvPicPr preferRelativeResize="0"/>
          <p:nvPr/>
        </p:nvPicPr>
        <p:blipFill rotWithShape="1">
          <a:blip r:embed="rId4">
            <a:alphaModFix/>
          </a:blip>
          <a:srcRect/>
          <a:stretch/>
        </p:blipFill>
        <p:spPr>
          <a:xfrm>
            <a:off x="1257300" y="995718"/>
            <a:ext cx="2689200" cy="2796900"/>
          </a:xfrm>
          <a:prstGeom prst="roundRect">
            <a:avLst>
              <a:gd name="adj" fmla="val 8594"/>
            </a:avLst>
          </a:prstGeom>
          <a:solidFill>
            <a:srgbClr val="ECECEC"/>
          </a:solidFill>
          <a:ln>
            <a:noFill/>
          </a:ln>
          <a:effectLst>
            <a:reflection stA="38000" endPos="28000" dist="5000" dir="5400000" fadeDir="5400012" sy="-100000" algn="bl" rotWithShape="0"/>
          </a:effectLst>
        </p:spPr>
      </p:pic>
      <p:pic>
        <p:nvPicPr>
          <p:cNvPr id="427" name="Google Shape;427;p40"/>
          <p:cNvPicPr preferRelativeResize="0"/>
          <p:nvPr/>
        </p:nvPicPr>
        <p:blipFill rotWithShape="1">
          <a:blip r:embed="rId5">
            <a:alphaModFix/>
          </a:blip>
          <a:srcRect/>
          <a:stretch/>
        </p:blipFill>
        <p:spPr>
          <a:xfrm>
            <a:off x="4191344" y="2284064"/>
            <a:ext cx="4358700" cy="1953000"/>
          </a:xfrm>
          <a:prstGeom prst="roundRect">
            <a:avLst>
              <a:gd name="adj" fmla="val 8594"/>
            </a:avLst>
          </a:prstGeom>
          <a:solidFill>
            <a:srgbClr val="ECECEC"/>
          </a:solidFill>
          <a:ln>
            <a:noFill/>
          </a:ln>
          <a:effectLst>
            <a:reflection stA="38000" endPos="28000" dist="5000" dir="5400000" fadeDir="5400012" sy="-100000" algn="bl" rotWithShape="0"/>
          </a:effectLst>
        </p:spPr>
      </p:pic>
      <p:sp>
        <p:nvSpPr>
          <p:cNvPr id="428" name="Google Shape;428;p40"/>
          <p:cNvSpPr/>
          <p:nvPr/>
        </p:nvSpPr>
        <p:spPr>
          <a:xfrm>
            <a:off x="242761" y="1150933"/>
            <a:ext cx="930600" cy="2592300"/>
          </a:xfrm>
          <a:prstGeom prst="bentArrow">
            <a:avLst>
              <a:gd name="adj1" fmla="val 29682"/>
              <a:gd name="adj2" fmla="val 25000"/>
              <a:gd name="adj3" fmla="val 25000"/>
              <a:gd name="adj4" fmla="val 4375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29" name="Google Shape;429;p40"/>
          <p:cNvSpPr txBox="1"/>
          <p:nvPr/>
        </p:nvSpPr>
        <p:spPr>
          <a:xfrm rot="-5400000">
            <a:off x="-691589" y="2501160"/>
            <a:ext cx="21765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sz="1400" b="0" i="0" u="none" strike="noStrike" cap="none">
                <a:solidFill>
                  <a:schemeClr val="dk1"/>
                </a:solidFill>
                <a:latin typeface="Patua One"/>
                <a:ea typeface="Patua One"/>
                <a:cs typeface="Patua One"/>
                <a:sym typeface="Patua One"/>
              </a:rPr>
              <a:t>Wechsel auf </a:t>
            </a:r>
            <a:r>
              <a:rPr lang="de-DE" sz="1400" b="0" i="1" u="none" strike="noStrike" cap="none">
                <a:solidFill>
                  <a:schemeClr val="dk1"/>
                </a:solidFill>
                <a:latin typeface="Patua One"/>
                <a:ea typeface="Patua One"/>
                <a:cs typeface="Patua One"/>
                <a:sym typeface="Patua One"/>
              </a:rPr>
              <a:t>Soekia GPT</a:t>
            </a:r>
            <a:endParaRPr sz="1400" b="0" i="0" u="none" strike="noStrike" cap="none">
              <a:solidFill>
                <a:srgbClr val="000000"/>
              </a:solidFill>
              <a:latin typeface="Arial"/>
              <a:ea typeface="Arial"/>
              <a:cs typeface="Arial"/>
              <a:sym typeface="Arial"/>
            </a:endParaRPr>
          </a:p>
        </p:txBody>
      </p:sp>
      <p:sp>
        <p:nvSpPr>
          <p:cNvPr id="430" name="Google Shape;430;p40"/>
          <p:cNvSpPr/>
          <p:nvPr/>
        </p:nvSpPr>
        <p:spPr>
          <a:xfrm rot="5400000">
            <a:off x="5966232" y="154047"/>
            <a:ext cx="1536900" cy="3370500"/>
          </a:xfrm>
          <a:prstGeom prst="bentArrow">
            <a:avLst>
              <a:gd name="adj1" fmla="val 19678"/>
              <a:gd name="adj2" fmla="val 25000"/>
              <a:gd name="adj3" fmla="val 25000"/>
              <a:gd name="adj4" fmla="val 4375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31" name="Google Shape;431;p40"/>
          <p:cNvSpPr txBox="1"/>
          <p:nvPr/>
        </p:nvSpPr>
        <p:spPr>
          <a:xfrm>
            <a:off x="5010820" y="1094579"/>
            <a:ext cx="27198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a:solidFill>
                  <a:schemeClr val="dk1"/>
                </a:solidFill>
                <a:latin typeface="Patua One"/>
                <a:ea typeface="Patua One"/>
                <a:cs typeface="Patua One"/>
                <a:sym typeface="Patua One"/>
              </a:rPr>
              <a:t>“Soekia-Datei hochladen”</a:t>
            </a:r>
            <a:endParaRPr sz="1400" b="0" i="0" u="none" strike="noStrike" cap="none">
              <a:solidFill>
                <a:srgbClr val="000000"/>
              </a:solidFill>
              <a:latin typeface="Arial"/>
              <a:ea typeface="Arial"/>
              <a:cs typeface="Arial"/>
              <a:sym typeface="Arial"/>
            </a:endParaRPr>
          </a:p>
        </p:txBody>
      </p:sp>
      <p:sp>
        <p:nvSpPr>
          <p:cNvPr id="432" name="Google Shape;432;p40"/>
          <p:cNvSpPr txBox="1"/>
          <p:nvPr/>
        </p:nvSpPr>
        <p:spPr>
          <a:xfrm>
            <a:off x="242760" y="3929383"/>
            <a:ext cx="45720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de-DE" sz="1800" b="1" i="0" u="sng" strike="noStrike" cap="none">
                <a:solidFill>
                  <a:schemeClr val="hlink"/>
                </a:solidFill>
                <a:latin typeface="Readex Pro"/>
                <a:ea typeface="Readex Pro"/>
                <a:cs typeface="Readex Pro"/>
                <a:sym typeface="Readex Pro"/>
                <a:hlinkClick r:id="rId6"/>
              </a:rPr>
              <a:t>https://www.soekia</a:t>
            </a:r>
            <a:r>
              <a:rPr lang="de-DE" sz="1800" b="1" i="0" u="sng" strike="noStrike" cap="none">
                <a:solidFill>
                  <a:schemeClr val="hlink"/>
                </a:solidFill>
                <a:latin typeface="Readex Pro"/>
                <a:ea typeface="Readex Pro"/>
                <a:cs typeface="Readex Pro"/>
                <a:sym typeface="Readex Pro"/>
                <a:hlinkClick r:id="rId6"/>
              </a:rPr>
              <a:t>.</a:t>
            </a:r>
            <a:r>
              <a:rPr lang="de-DE" sz="1800" b="1" i="0" u="sng" strike="noStrike" cap="none">
                <a:solidFill>
                  <a:schemeClr val="hlink"/>
                </a:solidFill>
                <a:latin typeface="Readex Pro"/>
                <a:ea typeface="Readex Pro"/>
                <a:cs typeface="Readex Pro"/>
                <a:sym typeface="Readex Pro"/>
                <a:hlinkClick r:id="rId6"/>
              </a:rPr>
              <a:t>ch/GPT/</a:t>
            </a:r>
            <a:endParaRPr sz="1400" b="1" i="0" u="none" strike="noStrike" cap="none">
              <a:solidFill>
                <a:srgbClr val="000000"/>
              </a:solidFill>
              <a:latin typeface="Readex Pro"/>
              <a:ea typeface="Readex Pro"/>
              <a:cs typeface="Readex Pro"/>
              <a:sym typeface="Readex Pro"/>
            </a:endParaRPr>
          </a:p>
        </p:txBody>
      </p:sp>
      <p:sp>
        <p:nvSpPr>
          <p:cNvPr id="433" name="Google Shape;433;p40"/>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41"/>
          <p:cNvSpPr/>
          <p:nvPr/>
        </p:nvSpPr>
        <p:spPr>
          <a:xfrm>
            <a:off x="1832575" y="447150"/>
            <a:ext cx="55179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439" name="Google Shape;439;p41"/>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Kann Soekia die </a:t>
            </a:r>
            <a:r>
              <a:rPr lang="de-DE"/>
              <a:t>Witze</a:t>
            </a:r>
            <a:r>
              <a:rPr lang="de-DE" sz="2400">
                <a:latin typeface="Patua One"/>
                <a:ea typeface="Patua One"/>
                <a:cs typeface="Patua One"/>
                <a:sym typeface="Patua One"/>
              </a:rPr>
              <a:t> vervollständigen?</a:t>
            </a:r>
            <a:endParaRPr sz="2400">
              <a:latin typeface="Patua One"/>
              <a:ea typeface="Patua One"/>
              <a:cs typeface="Patua One"/>
              <a:sym typeface="Patua One"/>
            </a:endParaRPr>
          </a:p>
        </p:txBody>
      </p:sp>
      <p:sp>
        <p:nvSpPr>
          <p:cNvPr id="440" name="Google Shape;440;p41"/>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22</a:t>
            </a:fld>
            <a:endParaRPr/>
          </a:p>
        </p:txBody>
      </p:sp>
      <p:pic>
        <p:nvPicPr>
          <p:cNvPr id="441" name="Google Shape;441;p41"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442" name="Google Shape;442;p41"/>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22</a:t>
            </a:fld>
            <a:endParaRPr sz="900" b="0" i="0" u="none" strike="noStrike" cap="none">
              <a:solidFill>
                <a:srgbClr val="888888"/>
              </a:solidFill>
              <a:latin typeface="Calibri"/>
              <a:ea typeface="Calibri"/>
              <a:cs typeface="Calibri"/>
              <a:sym typeface="Calibri"/>
            </a:endParaRPr>
          </a:p>
        </p:txBody>
      </p:sp>
      <p:grpSp>
        <p:nvGrpSpPr>
          <p:cNvPr id="443" name="Google Shape;443;p41"/>
          <p:cNvGrpSpPr/>
          <p:nvPr/>
        </p:nvGrpSpPr>
        <p:grpSpPr>
          <a:xfrm>
            <a:off x="136497" y="117136"/>
            <a:ext cx="849300" cy="340200"/>
            <a:chOff x="136497" y="117136"/>
            <a:chExt cx="849300" cy="340200"/>
          </a:xfrm>
        </p:grpSpPr>
        <p:sp>
          <p:nvSpPr>
            <p:cNvPr id="444" name="Google Shape;444;p4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45" name="Google Shape;445;p4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446" name="Google Shape;446;p41"/>
          <p:cNvSpPr/>
          <p:nvPr/>
        </p:nvSpPr>
        <p:spPr>
          <a:xfrm rot="-5400000" flipH="1">
            <a:off x="1541715" y="690889"/>
            <a:ext cx="676500" cy="1690500"/>
          </a:xfrm>
          <a:prstGeom prst="bentArrow">
            <a:avLst>
              <a:gd name="adj1" fmla="val 32618"/>
              <a:gd name="adj2" fmla="val 25000"/>
              <a:gd name="adj3" fmla="val 25000"/>
              <a:gd name="adj4" fmla="val 2539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47" name="Google Shape;447;p41"/>
          <p:cNvSpPr txBox="1"/>
          <p:nvPr/>
        </p:nvSpPr>
        <p:spPr>
          <a:xfrm>
            <a:off x="626993" y="1160526"/>
            <a:ext cx="27198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sz="1400" b="0" i="0" u="none" strike="noStrike" cap="none">
                <a:solidFill>
                  <a:schemeClr val="dk1"/>
                </a:solidFill>
                <a:latin typeface="Patua One"/>
                <a:ea typeface="Patua One"/>
                <a:cs typeface="Patua One"/>
                <a:sym typeface="Patua One"/>
              </a:rPr>
              <a:t>Teste Soekia!</a:t>
            </a:r>
            <a:endParaRPr sz="1400" b="0" i="0" u="none" strike="noStrike" cap="none">
              <a:solidFill>
                <a:srgbClr val="000000"/>
              </a:solidFill>
              <a:latin typeface="Arial"/>
              <a:ea typeface="Arial"/>
              <a:cs typeface="Arial"/>
              <a:sym typeface="Arial"/>
            </a:endParaRPr>
          </a:p>
        </p:txBody>
      </p:sp>
      <p:pic>
        <p:nvPicPr>
          <p:cNvPr id="448" name="Google Shape;448;p41"/>
          <p:cNvPicPr preferRelativeResize="0"/>
          <p:nvPr/>
        </p:nvPicPr>
        <p:blipFill rotWithShape="1">
          <a:blip r:embed="rId4">
            <a:alphaModFix/>
          </a:blip>
          <a:srcRect/>
          <a:stretch/>
        </p:blipFill>
        <p:spPr>
          <a:xfrm>
            <a:off x="346873" y="1914849"/>
            <a:ext cx="4056557" cy="1349314"/>
          </a:xfrm>
          <a:prstGeom prst="rect">
            <a:avLst/>
          </a:prstGeom>
          <a:noFill/>
          <a:ln>
            <a:noFill/>
          </a:ln>
        </p:spPr>
      </p:pic>
      <p:sp>
        <p:nvSpPr>
          <p:cNvPr id="449" name="Google Shape;449;p41"/>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sp>
        <p:nvSpPr>
          <p:cNvPr id="450" name="Google Shape;450;p41"/>
          <p:cNvSpPr/>
          <p:nvPr/>
        </p:nvSpPr>
        <p:spPr>
          <a:xfrm>
            <a:off x="4577550" y="1592438"/>
            <a:ext cx="4158300" cy="4452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Warum können Geister so schlecht lügen?</a:t>
            </a:r>
            <a:endParaRPr sz="1700" i="0" u="none" strike="noStrike" cap="none">
              <a:solidFill>
                <a:srgbClr val="000000"/>
              </a:solidFill>
              <a:latin typeface="Readex Pro"/>
              <a:ea typeface="Readex Pro"/>
              <a:cs typeface="Readex Pro"/>
              <a:sym typeface="Readex Pro"/>
            </a:endParaRPr>
          </a:p>
        </p:txBody>
      </p:sp>
      <p:sp>
        <p:nvSpPr>
          <p:cNvPr id="451" name="Google Shape;451;p41"/>
          <p:cNvSpPr/>
          <p:nvPr/>
        </p:nvSpPr>
        <p:spPr>
          <a:xfrm>
            <a:off x="4900050" y="2724538"/>
            <a:ext cx="3835800" cy="4452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sz="1500" b="1">
                <a:solidFill>
                  <a:schemeClr val="dk1"/>
                </a:solidFill>
                <a:latin typeface="Readex Pro"/>
                <a:ea typeface="Readex Pro"/>
                <a:cs typeface="Readex Pro"/>
                <a:sym typeface="Readex Pro"/>
              </a:rPr>
              <a:t>Was macht ein Pirat am Computer? </a:t>
            </a:r>
            <a:endParaRPr sz="1800" i="0" u="none" strike="noStrike" cap="none">
              <a:solidFill>
                <a:srgbClr val="000000"/>
              </a:solidFill>
              <a:latin typeface="Readex Pro"/>
              <a:ea typeface="Readex Pro"/>
              <a:cs typeface="Readex Pro"/>
              <a:sym typeface="Readex Pro"/>
            </a:endParaRPr>
          </a:p>
        </p:txBody>
      </p:sp>
      <p:sp>
        <p:nvSpPr>
          <p:cNvPr id="452" name="Google Shape;452;p41"/>
          <p:cNvSpPr/>
          <p:nvPr/>
        </p:nvSpPr>
        <p:spPr>
          <a:xfrm>
            <a:off x="5308200" y="3957850"/>
            <a:ext cx="3835800" cy="3996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Warum können Bienen so gut rechnen?</a:t>
            </a:r>
            <a:endParaRPr sz="1700" i="0" u="none" strike="noStrike" cap="none">
              <a:solidFill>
                <a:srgbClr val="000000"/>
              </a:solidFill>
              <a:latin typeface="Readex Pro"/>
              <a:ea typeface="Readex Pro"/>
              <a:cs typeface="Readex Pro"/>
              <a:sym typeface="Readex Pro"/>
            </a:endParaRPr>
          </a:p>
        </p:txBody>
      </p:sp>
      <p:pic>
        <p:nvPicPr>
          <p:cNvPr id="453" name="Google Shape;453;p41"/>
          <p:cNvPicPr preferRelativeResize="0"/>
          <p:nvPr/>
        </p:nvPicPr>
        <p:blipFill>
          <a:blip r:embed="rId5">
            <a:alphaModFix/>
          </a:blip>
          <a:stretch>
            <a:fillRect/>
          </a:stretch>
        </p:blipFill>
        <p:spPr>
          <a:xfrm>
            <a:off x="900876" y="2267100"/>
            <a:ext cx="3898771" cy="2491651"/>
          </a:xfrm>
          <a:prstGeom prst="rect">
            <a:avLst/>
          </a:prstGeom>
          <a:noFill/>
          <a:ln>
            <a:noFill/>
          </a:ln>
        </p:spPr>
      </p:pic>
      <p:sp>
        <p:nvSpPr>
          <p:cNvPr id="454" name="Google Shape;454;p41"/>
          <p:cNvSpPr/>
          <p:nvPr/>
        </p:nvSpPr>
        <p:spPr>
          <a:xfrm flipH="1">
            <a:off x="2930400" y="3856625"/>
            <a:ext cx="2310600" cy="837000"/>
          </a:xfrm>
          <a:prstGeom prst="rightArrow">
            <a:avLst>
              <a:gd name="adj1" fmla="val 50000"/>
              <a:gd name="adj2"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300">
                <a:solidFill>
                  <a:schemeClr val="lt1"/>
                </a:solidFill>
                <a:latin typeface="Readex Pro"/>
                <a:ea typeface="Readex Pro"/>
                <a:cs typeface="Readex Pro"/>
                <a:sym typeface="Readex Pro"/>
              </a:rPr>
              <a:t>Wichtig! Haken setzen!</a:t>
            </a:r>
            <a:endParaRPr sz="1300">
              <a:solidFill>
                <a:schemeClr val="lt1"/>
              </a:solidFill>
              <a:latin typeface="Readex Pro"/>
              <a:ea typeface="Readex Pro"/>
              <a:cs typeface="Readex Pro"/>
              <a:sym typeface="Readex Pro"/>
            </a:endParaRPr>
          </a:p>
        </p:txBody>
      </p:sp>
      <p:sp>
        <p:nvSpPr>
          <p:cNvPr id="455" name="Google Shape;455;p41"/>
          <p:cNvSpPr/>
          <p:nvPr/>
        </p:nvSpPr>
        <p:spPr>
          <a:xfrm>
            <a:off x="4985700" y="2162450"/>
            <a:ext cx="4158300" cy="336900"/>
          </a:xfrm>
          <a:prstGeom prst="chevron">
            <a:avLst>
              <a:gd name="adj" fmla="val 50000"/>
            </a:avLst>
          </a:prstGeom>
          <a:solidFill>
            <a:srgbClr val="FFD896"/>
          </a:solidFill>
          <a:ln w="25400" cap="flat" cmpd="sng">
            <a:solidFill>
              <a:srgbClr val="550F0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a:solidFill>
                  <a:schemeClr val="dk1"/>
                </a:solidFill>
                <a:latin typeface="Readex Pro"/>
                <a:ea typeface="Readex Pro"/>
                <a:cs typeface="Readex Pro"/>
                <a:sym typeface="Readex Pro"/>
              </a:rPr>
              <a:t>Weil man durch sie hindurchsehen kann!</a:t>
            </a:r>
            <a:endParaRPr sz="1400" i="0" u="none" strike="noStrike" cap="none">
              <a:solidFill>
                <a:srgbClr val="000000"/>
              </a:solidFill>
              <a:latin typeface="Readex Pro"/>
              <a:ea typeface="Readex Pro"/>
              <a:cs typeface="Readex Pro"/>
              <a:sym typeface="Readex Pro"/>
            </a:endParaRPr>
          </a:p>
        </p:txBody>
      </p:sp>
      <p:sp>
        <p:nvSpPr>
          <p:cNvPr id="456" name="Google Shape;456;p41"/>
          <p:cNvSpPr/>
          <p:nvPr/>
        </p:nvSpPr>
        <p:spPr>
          <a:xfrm>
            <a:off x="5308200" y="3277438"/>
            <a:ext cx="3101400" cy="336900"/>
          </a:xfrm>
          <a:prstGeom prst="chevron">
            <a:avLst>
              <a:gd name="adj" fmla="val 50000"/>
            </a:avLst>
          </a:prstGeom>
          <a:solidFill>
            <a:srgbClr val="FFD896"/>
          </a:solidFill>
          <a:ln w="25400" cap="flat" cmpd="sng">
            <a:solidFill>
              <a:srgbClr val="550F0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a:solidFill>
                  <a:schemeClr val="dk1"/>
                </a:solidFill>
                <a:latin typeface="Readex Pro"/>
                <a:ea typeface="Readex Pro"/>
                <a:cs typeface="Readex Pro"/>
                <a:sym typeface="Readex Pro"/>
              </a:rPr>
              <a:t>Er drückt die Enter-Taste!</a:t>
            </a:r>
            <a:endParaRPr sz="1400" i="0" u="none" strike="noStrike" cap="none">
              <a:solidFill>
                <a:srgbClr val="000000"/>
              </a:solidFill>
              <a:latin typeface="Readex Pro"/>
              <a:ea typeface="Readex Pro"/>
              <a:cs typeface="Readex Pro"/>
              <a:sym typeface="Readex Pro"/>
            </a:endParaRPr>
          </a:p>
        </p:txBody>
      </p:sp>
      <p:sp>
        <p:nvSpPr>
          <p:cNvPr id="457" name="Google Shape;457;p41"/>
          <p:cNvSpPr/>
          <p:nvPr/>
        </p:nvSpPr>
        <p:spPr>
          <a:xfrm>
            <a:off x="5569475" y="4468638"/>
            <a:ext cx="3101400" cy="336900"/>
          </a:xfrm>
          <a:prstGeom prst="chevron">
            <a:avLst>
              <a:gd name="adj" fmla="val 50000"/>
            </a:avLst>
          </a:prstGeom>
          <a:solidFill>
            <a:srgbClr val="FFD896"/>
          </a:solidFill>
          <a:ln w="25400" cap="flat" cmpd="sng">
            <a:solidFill>
              <a:srgbClr val="550F0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a:solidFill>
                  <a:schemeClr val="dk1"/>
                </a:solidFill>
                <a:latin typeface="Readex Pro"/>
                <a:ea typeface="Readex Pro"/>
                <a:cs typeface="Readex Pro"/>
                <a:sym typeface="Readex Pro"/>
              </a:rPr>
              <a:t>Weil sie immer summen!</a:t>
            </a:r>
            <a:endParaRPr sz="140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42"/>
          <p:cNvSpPr/>
          <p:nvPr/>
        </p:nvSpPr>
        <p:spPr>
          <a:xfrm>
            <a:off x="1808050" y="447150"/>
            <a:ext cx="55590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463" name="Google Shape;463;p42"/>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Kann Soekia die </a:t>
            </a:r>
            <a:r>
              <a:rPr lang="de-DE"/>
              <a:t>Witze</a:t>
            </a:r>
            <a:r>
              <a:rPr lang="de-DE" sz="2400">
                <a:latin typeface="Patua One"/>
                <a:ea typeface="Patua One"/>
                <a:cs typeface="Patua One"/>
                <a:sym typeface="Patua One"/>
              </a:rPr>
              <a:t> vervollständigen?</a:t>
            </a:r>
            <a:endParaRPr sz="2400">
              <a:latin typeface="Patua One"/>
              <a:ea typeface="Patua One"/>
              <a:cs typeface="Patua One"/>
              <a:sym typeface="Patua One"/>
            </a:endParaRPr>
          </a:p>
        </p:txBody>
      </p:sp>
      <p:sp>
        <p:nvSpPr>
          <p:cNvPr id="464" name="Google Shape;464;p42"/>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23</a:t>
            </a:fld>
            <a:endParaRPr/>
          </a:p>
        </p:txBody>
      </p:sp>
      <p:pic>
        <p:nvPicPr>
          <p:cNvPr id="465" name="Google Shape;465;p42"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466" name="Google Shape;466;p42"/>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23</a:t>
            </a:fld>
            <a:endParaRPr sz="900" b="0" i="0" u="none" strike="noStrike" cap="none">
              <a:solidFill>
                <a:srgbClr val="888888"/>
              </a:solidFill>
              <a:latin typeface="Calibri"/>
              <a:ea typeface="Calibri"/>
              <a:cs typeface="Calibri"/>
              <a:sym typeface="Calibri"/>
            </a:endParaRPr>
          </a:p>
        </p:txBody>
      </p:sp>
      <p:grpSp>
        <p:nvGrpSpPr>
          <p:cNvPr id="467" name="Google Shape;467;p42"/>
          <p:cNvGrpSpPr/>
          <p:nvPr/>
        </p:nvGrpSpPr>
        <p:grpSpPr>
          <a:xfrm>
            <a:off x="136497" y="117136"/>
            <a:ext cx="849300" cy="340200"/>
            <a:chOff x="136497" y="117136"/>
            <a:chExt cx="849300" cy="340200"/>
          </a:xfrm>
        </p:grpSpPr>
        <p:sp>
          <p:nvSpPr>
            <p:cNvPr id="468" name="Google Shape;468;p4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69" name="Google Shape;469;p42"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470" name="Google Shape;470;p42"/>
          <p:cNvSpPr/>
          <p:nvPr/>
        </p:nvSpPr>
        <p:spPr>
          <a:xfrm>
            <a:off x="175377" y="1194983"/>
            <a:ext cx="3958500" cy="774900"/>
          </a:xfrm>
          <a:prstGeom prst="roundRect">
            <a:avLst>
              <a:gd name="adj" fmla="val 16667"/>
            </a:avLst>
          </a:prstGeom>
          <a:solidFill>
            <a:srgbClr val="E0E4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900" b="1" i="0" u="none" strike="noStrike" cap="none">
                <a:solidFill>
                  <a:schemeClr val="dk1"/>
                </a:solidFill>
                <a:latin typeface="Readex Pro"/>
                <a:ea typeface="Readex Pro"/>
                <a:cs typeface="Readex Pro"/>
                <a:sym typeface="Readex Pro"/>
              </a:rPr>
              <a:t>Wie gut hat Soekia diese </a:t>
            </a:r>
            <a:r>
              <a:rPr lang="de-DE" sz="1900" b="1">
                <a:solidFill>
                  <a:schemeClr val="dk1"/>
                </a:solidFill>
                <a:latin typeface="Readex Pro"/>
                <a:ea typeface="Readex Pro"/>
                <a:cs typeface="Readex Pro"/>
                <a:sym typeface="Readex Pro"/>
              </a:rPr>
              <a:t>3</a:t>
            </a:r>
            <a:r>
              <a:rPr lang="de-DE" sz="1900" b="1" i="0" u="none" strike="noStrike" cap="none">
                <a:solidFill>
                  <a:schemeClr val="dk1"/>
                </a:solidFill>
                <a:latin typeface="Readex Pro"/>
                <a:ea typeface="Readex Pro"/>
                <a:cs typeface="Readex Pro"/>
                <a:sym typeface="Readex Pro"/>
              </a:rPr>
              <a:t> </a:t>
            </a:r>
            <a:r>
              <a:rPr lang="de-DE" sz="1900" b="1">
                <a:solidFill>
                  <a:schemeClr val="dk1"/>
                </a:solidFill>
                <a:latin typeface="Readex Pro"/>
                <a:ea typeface="Readex Pro"/>
                <a:cs typeface="Readex Pro"/>
                <a:sym typeface="Readex Pro"/>
              </a:rPr>
              <a:t>Witze</a:t>
            </a:r>
            <a:r>
              <a:rPr lang="de-DE" sz="1900" b="1" i="0" u="none" strike="noStrike" cap="none">
                <a:solidFill>
                  <a:schemeClr val="dk1"/>
                </a:solidFill>
                <a:latin typeface="Readex Pro"/>
                <a:ea typeface="Readex Pro"/>
                <a:cs typeface="Readex Pro"/>
                <a:sym typeface="Readex Pro"/>
              </a:rPr>
              <a:t> vervollständigt?</a:t>
            </a:r>
            <a:endParaRPr sz="1300" i="0" u="none" strike="noStrike" cap="none">
              <a:solidFill>
                <a:srgbClr val="000000"/>
              </a:solidFill>
              <a:latin typeface="Readex Pro"/>
              <a:ea typeface="Readex Pro"/>
              <a:cs typeface="Readex Pro"/>
              <a:sym typeface="Readex Pro"/>
            </a:endParaRPr>
          </a:p>
        </p:txBody>
      </p:sp>
      <p:sp>
        <p:nvSpPr>
          <p:cNvPr id="471" name="Google Shape;471;p42"/>
          <p:cNvSpPr/>
          <p:nvPr/>
        </p:nvSpPr>
        <p:spPr>
          <a:xfrm>
            <a:off x="463075" y="2445788"/>
            <a:ext cx="3383100" cy="901200"/>
          </a:xfrm>
          <a:prstGeom prst="roundRect">
            <a:avLst>
              <a:gd name="adj" fmla="val 16667"/>
            </a:avLst>
          </a:prstGeom>
          <a:solidFill>
            <a:srgbClr val="E0E4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900" b="1" i="0" u="none" strike="noStrike" cap="none">
                <a:solidFill>
                  <a:schemeClr val="dk1"/>
                </a:solidFill>
                <a:latin typeface="Readex Pro"/>
                <a:ea typeface="Readex Pro"/>
                <a:cs typeface="Readex Pro"/>
                <a:sym typeface="Readex Pro"/>
              </a:rPr>
              <a:t>Woher wusste das Sprachmodell, wie die </a:t>
            </a:r>
            <a:r>
              <a:rPr lang="de-DE" sz="1900" b="1">
                <a:solidFill>
                  <a:schemeClr val="dk1"/>
                </a:solidFill>
                <a:latin typeface="Readex Pro"/>
                <a:ea typeface="Readex Pro"/>
                <a:cs typeface="Readex Pro"/>
                <a:sym typeface="Readex Pro"/>
              </a:rPr>
              <a:t>Witze</a:t>
            </a:r>
            <a:r>
              <a:rPr lang="de-DE" sz="1900" b="1" i="0" u="none" strike="noStrike" cap="none">
                <a:solidFill>
                  <a:schemeClr val="dk1"/>
                </a:solidFill>
                <a:latin typeface="Readex Pro"/>
                <a:ea typeface="Readex Pro"/>
                <a:cs typeface="Readex Pro"/>
                <a:sym typeface="Readex Pro"/>
              </a:rPr>
              <a:t> enden?</a:t>
            </a:r>
            <a:endParaRPr sz="1300" i="0" u="none" strike="noStrike" cap="none">
              <a:solidFill>
                <a:srgbClr val="000000"/>
              </a:solidFill>
              <a:latin typeface="Readex Pro"/>
              <a:ea typeface="Readex Pro"/>
              <a:cs typeface="Readex Pro"/>
              <a:sym typeface="Readex Pro"/>
            </a:endParaRPr>
          </a:p>
        </p:txBody>
      </p:sp>
      <p:sp>
        <p:nvSpPr>
          <p:cNvPr id="472" name="Google Shape;472;p42"/>
          <p:cNvSpPr/>
          <p:nvPr/>
        </p:nvSpPr>
        <p:spPr>
          <a:xfrm>
            <a:off x="252250" y="3822900"/>
            <a:ext cx="5033100" cy="774900"/>
          </a:xfrm>
          <a:prstGeom prst="roundRect">
            <a:avLst>
              <a:gd name="adj" fmla="val 16667"/>
            </a:avLst>
          </a:prstGeom>
          <a:solidFill>
            <a:srgbClr val="E0E4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900" b="1" i="0" u="none" strike="noStrike" cap="none">
                <a:solidFill>
                  <a:schemeClr val="dk1"/>
                </a:solidFill>
                <a:latin typeface="Readex Pro"/>
                <a:ea typeface="Readex Pro"/>
                <a:cs typeface="Readex Pro"/>
                <a:sym typeface="Readex Pro"/>
              </a:rPr>
              <a:t>Was müsste man tun, wenn Soekia ein </a:t>
            </a:r>
            <a:r>
              <a:rPr lang="de-DE" sz="1900" b="1">
                <a:solidFill>
                  <a:schemeClr val="dk1"/>
                </a:solidFill>
                <a:latin typeface="Readex Pro"/>
                <a:ea typeface="Readex Pro"/>
                <a:cs typeface="Readex Pro"/>
                <a:sym typeface="Readex Pro"/>
              </a:rPr>
              <a:t>Witz</a:t>
            </a:r>
            <a:r>
              <a:rPr lang="de-DE" sz="1900" b="1" i="0" u="none" strike="noStrike" cap="none">
                <a:solidFill>
                  <a:schemeClr val="dk1"/>
                </a:solidFill>
                <a:latin typeface="Readex Pro"/>
                <a:ea typeface="Readex Pro"/>
                <a:cs typeface="Readex Pro"/>
                <a:sym typeface="Readex Pro"/>
              </a:rPr>
              <a:t> nicht vervollständigen kann?</a:t>
            </a:r>
            <a:endParaRPr sz="1300" i="0" u="none" strike="noStrike" cap="none">
              <a:solidFill>
                <a:srgbClr val="000000"/>
              </a:solidFill>
              <a:latin typeface="Readex Pro"/>
              <a:ea typeface="Readex Pro"/>
              <a:cs typeface="Readex Pro"/>
              <a:sym typeface="Readex Pro"/>
            </a:endParaRPr>
          </a:p>
        </p:txBody>
      </p:sp>
      <p:sp>
        <p:nvSpPr>
          <p:cNvPr id="473" name="Google Shape;473;p42"/>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sp>
        <p:nvSpPr>
          <p:cNvPr id="474" name="Google Shape;474;p42"/>
          <p:cNvSpPr/>
          <p:nvPr/>
        </p:nvSpPr>
        <p:spPr>
          <a:xfrm>
            <a:off x="4485000" y="1499775"/>
            <a:ext cx="4319400" cy="4452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Warum können Geister so schlecht lügen?</a:t>
            </a:r>
            <a:endParaRPr sz="1700" i="0" u="none" strike="noStrike" cap="none">
              <a:solidFill>
                <a:srgbClr val="000000"/>
              </a:solidFill>
              <a:latin typeface="Readex Pro"/>
              <a:ea typeface="Readex Pro"/>
              <a:cs typeface="Readex Pro"/>
              <a:sym typeface="Readex Pro"/>
            </a:endParaRPr>
          </a:p>
        </p:txBody>
      </p:sp>
      <p:sp>
        <p:nvSpPr>
          <p:cNvPr id="475" name="Google Shape;475;p42"/>
          <p:cNvSpPr/>
          <p:nvPr/>
        </p:nvSpPr>
        <p:spPr>
          <a:xfrm>
            <a:off x="4485000" y="2155700"/>
            <a:ext cx="3383100" cy="4452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Was macht ein Pirat am Computer? </a:t>
            </a:r>
            <a:endParaRPr sz="1700" i="0" u="none" strike="noStrike" cap="none">
              <a:solidFill>
                <a:srgbClr val="000000"/>
              </a:solidFill>
              <a:latin typeface="Readex Pro"/>
              <a:ea typeface="Readex Pro"/>
              <a:cs typeface="Readex Pro"/>
              <a:sym typeface="Readex Pro"/>
            </a:endParaRPr>
          </a:p>
        </p:txBody>
      </p:sp>
      <p:sp>
        <p:nvSpPr>
          <p:cNvPr id="476" name="Google Shape;476;p42"/>
          <p:cNvSpPr/>
          <p:nvPr/>
        </p:nvSpPr>
        <p:spPr>
          <a:xfrm>
            <a:off x="4485000" y="2811625"/>
            <a:ext cx="4249800" cy="3996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Warum können Bienen so gut rechnen?</a:t>
            </a:r>
            <a:endParaRPr sz="170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4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24</a:t>
            </a:fld>
            <a:endParaRPr/>
          </a:p>
        </p:txBody>
      </p:sp>
      <p:pic>
        <p:nvPicPr>
          <p:cNvPr id="482" name="Google Shape;482;p43"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483" name="Google Shape;483;p43"/>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24</a:t>
            </a:fld>
            <a:endParaRPr sz="900" b="0" i="0" u="none" strike="noStrike" cap="none">
              <a:solidFill>
                <a:srgbClr val="888888"/>
              </a:solidFill>
              <a:latin typeface="Calibri"/>
              <a:ea typeface="Calibri"/>
              <a:cs typeface="Calibri"/>
              <a:sym typeface="Calibri"/>
            </a:endParaRPr>
          </a:p>
        </p:txBody>
      </p:sp>
      <p:grpSp>
        <p:nvGrpSpPr>
          <p:cNvPr id="484" name="Google Shape;484;p43"/>
          <p:cNvGrpSpPr/>
          <p:nvPr/>
        </p:nvGrpSpPr>
        <p:grpSpPr>
          <a:xfrm>
            <a:off x="136497" y="117136"/>
            <a:ext cx="849300" cy="340200"/>
            <a:chOff x="136497" y="117136"/>
            <a:chExt cx="849300" cy="340200"/>
          </a:xfrm>
        </p:grpSpPr>
        <p:sp>
          <p:nvSpPr>
            <p:cNvPr id="485" name="Google Shape;485;p4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86" name="Google Shape;486;p4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487" name="Google Shape;487;p43"/>
          <p:cNvPicPr preferRelativeResize="0"/>
          <p:nvPr/>
        </p:nvPicPr>
        <p:blipFill rotWithShape="1">
          <a:blip r:embed="rId4">
            <a:alphaModFix/>
          </a:blip>
          <a:srcRect/>
          <a:stretch/>
        </p:blipFill>
        <p:spPr>
          <a:xfrm>
            <a:off x="3907659" y="1874470"/>
            <a:ext cx="4207500" cy="2821800"/>
          </a:xfrm>
          <a:prstGeom prst="roundRect">
            <a:avLst>
              <a:gd name="adj" fmla="val 8594"/>
            </a:avLst>
          </a:prstGeom>
          <a:solidFill>
            <a:srgbClr val="ECECEC"/>
          </a:solidFill>
          <a:ln>
            <a:noFill/>
          </a:ln>
          <a:effectLst>
            <a:reflection stA="38000" endPos="28000" dist="5000" dir="5400000" fadeDir="5400012" sy="-100000" algn="bl" rotWithShape="0"/>
          </a:effectLst>
        </p:spPr>
      </p:pic>
      <p:pic>
        <p:nvPicPr>
          <p:cNvPr id="488" name="Google Shape;488;p43"/>
          <p:cNvPicPr preferRelativeResize="0"/>
          <p:nvPr/>
        </p:nvPicPr>
        <p:blipFill rotWithShape="1">
          <a:blip r:embed="rId5">
            <a:alphaModFix/>
          </a:blip>
          <a:srcRect/>
          <a:stretch/>
        </p:blipFill>
        <p:spPr>
          <a:xfrm>
            <a:off x="136497" y="1518231"/>
            <a:ext cx="3228900" cy="2035500"/>
          </a:xfrm>
          <a:prstGeom prst="roundRect">
            <a:avLst>
              <a:gd name="adj" fmla="val 8594"/>
            </a:avLst>
          </a:prstGeom>
          <a:solidFill>
            <a:srgbClr val="ECECEC"/>
          </a:solidFill>
          <a:ln>
            <a:noFill/>
          </a:ln>
          <a:effectLst>
            <a:reflection stA="38000" endPos="28000" dist="5000" dir="5400000" fadeDir="5400012" sy="-100000" algn="bl" rotWithShape="0"/>
          </a:effectLst>
        </p:spPr>
      </p:pic>
      <p:sp>
        <p:nvSpPr>
          <p:cNvPr id="489" name="Google Shape;489;p43"/>
          <p:cNvSpPr/>
          <p:nvPr/>
        </p:nvSpPr>
        <p:spPr>
          <a:xfrm rot="-5400000" flipH="1">
            <a:off x="3418563" y="147827"/>
            <a:ext cx="676500" cy="2207700"/>
          </a:xfrm>
          <a:prstGeom prst="bentArrow">
            <a:avLst>
              <a:gd name="adj1" fmla="val 32618"/>
              <a:gd name="adj2" fmla="val 25000"/>
              <a:gd name="adj3" fmla="val 25000"/>
              <a:gd name="adj4" fmla="val 2539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90" name="Google Shape;490;p43"/>
          <p:cNvSpPr txBox="1"/>
          <p:nvPr/>
        </p:nvSpPr>
        <p:spPr>
          <a:xfrm>
            <a:off x="2547807" y="892338"/>
            <a:ext cx="27198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sz="1400" b="0" i="0" u="none" strike="noStrike" cap="none">
                <a:solidFill>
                  <a:schemeClr val="dk1"/>
                </a:solidFill>
                <a:latin typeface="Patua One"/>
                <a:ea typeface="Patua One"/>
                <a:cs typeface="Patua One"/>
                <a:sym typeface="Patua One"/>
              </a:rPr>
              <a:t>Dokument hinzufügen</a:t>
            </a:r>
            <a:endParaRPr sz="1400" b="0" i="0" u="none" strike="noStrike" cap="none">
              <a:solidFill>
                <a:srgbClr val="000000"/>
              </a:solidFill>
              <a:latin typeface="Arial"/>
              <a:ea typeface="Arial"/>
              <a:cs typeface="Arial"/>
              <a:sym typeface="Arial"/>
            </a:endParaRPr>
          </a:p>
        </p:txBody>
      </p:sp>
      <p:sp>
        <p:nvSpPr>
          <p:cNvPr id="491" name="Google Shape;491;p43"/>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492" name="Google Shape;492;p43"/>
          <p:cNvPicPr preferRelativeResize="0"/>
          <p:nvPr/>
        </p:nvPicPr>
        <p:blipFill>
          <a:blip r:embed="rId6">
            <a:alphaModFix/>
          </a:blip>
          <a:stretch>
            <a:fillRect/>
          </a:stretch>
        </p:blipFill>
        <p:spPr>
          <a:xfrm>
            <a:off x="3675904" y="1328050"/>
            <a:ext cx="3840998" cy="2327324"/>
          </a:xfrm>
          <a:prstGeom prst="rect">
            <a:avLst/>
          </a:prstGeom>
          <a:noFill/>
          <a:ln>
            <a:noFill/>
          </a:ln>
        </p:spPr>
      </p:pic>
      <p:sp>
        <p:nvSpPr>
          <p:cNvPr id="493" name="Google Shape;493;p43"/>
          <p:cNvSpPr/>
          <p:nvPr/>
        </p:nvSpPr>
        <p:spPr>
          <a:xfrm flipH="1">
            <a:off x="5038200" y="2495100"/>
            <a:ext cx="3991500" cy="837000"/>
          </a:xfrm>
          <a:prstGeom prst="rightArrow">
            <a:avLst>
              <a:gd name="adj1" fmla="val 50000"/>
              <a:gd name="adj2"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300">
                <a:solidFill>
                  <a:schemeClr val="lt1"/>
                </a:solidFill>
                <a:latin typeface="Readex Pro"/>
                <a:ea typeface="Readex Pro"/>
                <a:cs typeface="Readex Pro"/>
                <a:sym typeface="Readex Pro"/>
              </a:rPr>
              <a:t>Wichtig! Nach Hinzufügen auf “N-Gramme erstellen” drücken!</a:t>
            </a:r>
            <a:endParaRPr sz="1300">
              <a:solidFill>
                <a:schemeClr val="lt1"/>
              </a:solidFill>
              <a:latin typeface="Readex Pro"/>
              <a:ea typeface="Readex Pro"/>
              <a:cs typeface="Readex Pro"/>
              <a:sym typeface="Readex Pro"/>
            </a:endParaRPr>
          </a:p>
        </p:txBody>
      </p:sp>
      <p:sp>
        <p:nvSpPr>
          <p:cNvPr id="494" name="Google Shape;494;p43"/>
          <p:cNvSpPr/>
          <p:nvPr/>
        </p:nvSpPr>
        <p:spPr>
          <a:xfrm>
            <a:off x="1808050" y="447150"/>
            <a:ext cx="55590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495" name="Google Shape;495;p43"/>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Kann Soekia die </a:t>
            </a:r>
            <a:r>
              <a:rPr lang="de-DE"/>
              <a:t>Witze</a:t>
            </a:r>
            <a:r>
              <a:rPr lang="de-DE" sz="2400">
                <a:latin typeface="Patua One"/>
                <a:ea typeface="Patua One"/>
                <a:cs typeface="Patua One"/>
                <a:sym typeface="Patua One"/>
              </a:rPr>
              <a:t> vervollständigen?</a:t>
            </a:r>
            <a:endParaRPr sz="2400">
              <a:latin typeface="Patua One"/>
              <a:ea typeface="Patua One"/>
              <a:cs typeface="Patua One"/>
              <a:sym typeface="Patua One"/>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4"/>
          <p:cNvSpPr/>
          <p:nvPr/>
        </p:nvSpPr>
        <p:spPr>
          <a:xfrm>
            <a:off x="1520650" y="447150"/>
            <a:ext cx="6171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01" name="Google Shape;501;p44"/>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Wie können Sprachmodelle Texte generieren?</a:t>
            </a:r>
            <a:endParaRPr sz="2400">
              <a:latin typeface="Patua One"/>
              <a:ea typeface="Patua One"/>
              <a:cs typeface="Patua One"/>
              <a:sym typeface="Patua One"/>
            </a:endParaRPr>
          </a:p>
        </p:txBody>
      </p:sp>
      <p:sp>
        <p:nvSpPr>
          <p:cNvPr id="502" name="Google Shape;502;p44"/>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25</a:t>
            </a:fld>
            <a:endParaRPr/>
          </a:p>
        </p:txBody>
      </p:sp>
      <p:pic>
        <p:nvPicPr>
          <p:cNvPr id="503" name="Google Shape;503;p44"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504" name="Google Shape;504;p44"/>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25</a:t>
            </a:fld>
            <a:endParaRPr sz="900" b="0" i="0" u="none" strike="noStrike" cap="none">
              <a:solidFill>
                <a:srgbClr val="888888"/>
              </a:solidFill>
              <a:latin typeface="Calibri"/>
              <a:ea typeface="Calibri"/>
              <a:cs typeface="Calibri"/>
              <a:sym typeface="Calibri"/>
            </a:endParaRPr>
          </a:p>
        </p:txBody>
      </p:sp>
      <p:grpSp>
        <p:nvGrpSpPr>
          <p:cNvPr id="505" name="Google Shape;505;p44"/>
          <p:cNvGrpSpPr/>
          <p:nvPr/>
        </p:nvGrpSpPr>
        <p:grpSpPr>
          <a:xfrm>
            <a:off x="136497" y="117136"/>
            <a:ext cx="849300" cy="340200"/>
            <a:chOff x="136497" y="117136"/>
            <a:chExt cx="849300" cy="340200"/>
          </a:xfrm>
        </p:grpSpPr>
        <p:sp>
          <p:nvSpPr>
            <p:cNvPr id="506" name="Google Shape;506;p4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07" name="Google Shape;507;p4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508" name="Google Shape;508;p44"/>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509" name="Google Shape;509;p44"/>
          <p:cNvPicPr preferRelativeResize="0"/>
          <p:nvPr/>
        </p:nvPicPr>
        <p:blipFill>
          <a:blip r:embed="rId4">
            <a:alphaModFix/>
          </a:blip>
          <a:stretch>
            <a:fillRect/>
          </a:stretch>
        </p:blipFill>
        <p:spPr>
          <a:xfrm>
            <a:off x="0" y="942988"/>
            <a:ext cx="8839197" cy="3431350"/>
          </a:xfrm>
          <a:prstGeom prst="rect">
            <a:avLst/>
          </a:prstGeom>
          <a:noFill/>
          <a:ln>
            <a:noFill/>
          </a:ln>
        </p:spPr>
      </p:pic>
      <p:sp>
        <p:nvSpPr>
          <p:cNvPr id="510" name="Google Shape;510;p44"/>
          <p:cNvSpPr txBox="1">
            <a:spLocks noGrp="1"/>
          </p:cNvSpPr>
          <p:nvPr>
            <p:ph type="title"/>
          </p:nvPr>
        </p:nvSpPr>
        <p:spPr>
          <a:xfrm>
            <a:off x="72700" y="4452550"/>
            <a:ext cx="2955300" cy="132300"/>
          </a:xfrm>
          <a:prstGeom prst="rect">
            <a:avLst/>
          </a:prstGeom>
          <a:noFill/>
          <a:ln>
            <a:noFill/>
          </a:ln>
        </p:spPr>
        <p:txBody>
          <a:bodyPr spcFirstLastPara="1" wrap="square" lIns="0" tIns="0" rIns="0" bIns="0" anchor="t" anchorCtr="0">
            <a:normAutofit fontScale="90000"/>
          </a:bodyPr>
          <a:lstStyle/>
          <a:p>
            <a:pPr marL="0" lvl="0" indent="0" algn="ctr" rtl="0">
              <a:lnSpc>
                <a:spcPct val="90000"/>
              </a:lnSpc>
              <a:spcBef>
                <a:spcPts val="0"/>
              </a:spcBef>
              <a:spcAft>
                <a:spcPts val="0"/>
              </a:spcAft>
              <a:buSzPct val="280000"/>
              <a:buNone/>
            </a:pPr>
            <a:r>
              <a:rPr lang="de-DE" sz="1000"/>
              <a:t>Bildquelle: Erklärvideo zu SoekiaGPT für Lehrpersonen</a:t>
            </a:r>
            <a:endParaRPr sz="1000">
              <a:latin typeface="Patua One"/>
              <a:ea typeface="Patua One"/>
              <a:cs typeface="Patua One"/>
              <a:sym typeface="Patua One"/>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45"/>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26</a:t>
            </a:fld>
            <a:endParaRPr/>
          </a:p>
        </p:txBody>
      </p:sp>
      <p:pic>
        <p:nvPicPr>
          <p:cNvPr id="516" name="Google Shape;516;p45"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517" name="Google Shape;517;p45"/>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26</a:t>
            </a:fld>
            <a:endParaRPr sz="900" b="0" i="0" u="none" strike="noStrike" cap="none">
              <a:solidFill>
                <a:srgbClr val="888888"/>
              </a:solidFill>
              <a:latin typeface="Calibri"/>
              <a:ea typeface="Calibri"/>
              <a:cs typeface="Calibri"/>
              <a:sym typeface="Calibri"/>
            </a:endParaRPr>
          </a:p>
        </p:txBody>
      </p:sp>
      <p:grpSp>
        <p:nvGrpSpPr>
          <p:cNvPr id="518" name="Google Shape;518;p45"/>
          <p:cNvGrpSpPr/>
          <p:nvPr/>
        </p:nvGrpSpPr>
        <p:grpSpPr>
          <a:xfrm>
            <a:off x="136497" y="117136"/>
            <a:ext cx="849300" cy="340200"/>
            <a:chOff x="136497" y="117136"/>
            <a:chExt cx="849300" cy="340200"/>
          </a:xfrm>
        </p:grpSpPr>
        <p:sp>
          <p:nvSpPr>
            <p:cNvPr id="519" name="Google Shape;519;p4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20" name="Google Shape;520;p45"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521" name="Google Shape;521;p45"/>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522" name="Google Shape;522;p45"/>
          <p:cNvPicPr preferRelativeResize="0"/>
          <p:nvPr/>
        </p:nvPicPr>
        <p:blipFill rotWithShape="1">
          <a:blip r:embed="rId4">
            <a:alphaModFix/>
          </a:blip>
          <a:srcRect/>
          <a:stretch/>
        </p:blipFill>
        <p:spPr>
          <a:xfrm>
            <a:off x="1522325" y="767875"/>
            <a:ext cx="6099349" cy="3706225"/>
          </a:xfrm>
          <a:prstGeom prst="rect">
            <a:avLst/>
          </a:prstGeom>
          <a:noFill/>
          <a:ln>
            <a:noFill/>
          </a:ln>
        </p:spPr>
      </p:pic>
      <p:sp>
        <p:nvSpPr>
          <p:cNvPr id="523" name="Google Shape;523;p45"/>
          <p:cNvSpPr/>
          <p:nvPr/>
        </p:nvSpPr>
        <p:spPr>
          <a:xfrm>
            <a:off x="1520650" y="447150"/>
            <a:ext cx="6171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24" name="Google Shape;524;p45"/>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Wie können Sprachmodelle Texte generieren?</a:t>
            </a:r>
            <a:endParaRPr sz="2400">
              <a:latin typeface="Patua One"/>
              <a:ea typeface="Patua One"/>
              <a:cs typeface="Patua One"/>
              <a:sym typeface="Patua One"/>
            </a:endParaRPr>
          </a:p>
        </p:txBody>
      </p:sp>
      <p:sp>
        <p:nvSpPr>
          <p:cNvPr id="525" name="Google Shape;525;p45"/>
          <p:cNvSpPr txBox="1">
            <a:spLocks noGrp="1"/>
          </p:cNvSpPr>
          <p:nvPr>
            <p:ph type="title"/>
          </p:nvPr>
        </p:nvSpPr>
        <p:spPr>
          <a:xfrm>
            <a:off x="1520650" y="4538025"/>
            <a:ext cx="2955300" cy="132300"/>
          </a:xfrm>
          <a:prstGeom prst="rect">
            <a:avLst/>
          </a:prstGeom>
          <a:noFill/>
          <a:ln>
            <a:noFill/>
          </a:ln>
        </p:spPr>
        <p:txBody>
          <a:bodyPr spcFirstLastPara="1" wrap="square" lIns="0" tIns="0" rIns="0" bIns="0" anchor="t" anchorCtr="0">
            <a:normAutofit fontScale="90000"/>
          </a:bodyPr>
          <a:lstStyle/>
          <a:p>
            <a:pPr marL="0" lvl="0" indent="0" algn="ctr" rtl="0">
              <a:lnSpc>
                <a:spcPct val="90000"/>
              </a:lnSpc>
              <a:spcBef>
                <a:spcPts val="0"/>
              </a:spcBef>
              <a:spcAft>
                <a:spcPts val="0"/>
              </a:spcAft>
              <a:buSzPct val="280000"/>
              <a:buNone/>
            </a:pPr>
            <a:r>
              <a:rPr lang="de-DE" sz="1000"/>
              <a:t>Bildquelle: Erklärvideo zu SoekiaGPT für Lehrpersonen</a:t>
            </a:r>
            <a:endParaRPr sz="1000">
              <a:latin typeface="Patua One"/>
              <a:ea typeface="Patua One"/>
              <a:cs typeface="Patua One"/>
              <a:sym typeface="Patua One"/>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6"/>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27</a:t>
            </a:fld>
            <a:endParaRPr/>
          </a:p>
        </p:txBody>
      </p:sp>
      <p:pic>
        <p:nvPicPr>
          <p:cNvPr id="531" name="Google Shape;531;p46"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532" name="Google Shape;532;p46"/>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27</a:t>
            </a:fld>
            <a:endParaRPr sz="900" b="0" i="0" u="none" strike="noStrike" cap="none">
              <a:solidFill>
                <a:srgbClr val="888888"/>
              </a:solidFill>
              <a:latin typeface="Calibri"/>
              <a:ea typeface="Calibri"/>
              <a:cs typeface="Calibri"/>
              <a:sym typeface="Calibri"/>
            </a:endParaRPr>
          </a:p>
        </p:txBody>
      </p:sp>
      <p:grpSp>
        <p:nvGrpSpPr>
          <p:cNvPr id="533" name="Google Shape;533;p46"/>
          <p:cNvGrpSpPr/>
          <p:nvPr/>
        </p:nvGrpSpPr>
        <p:grpSpPr>
          <a:xfrm>
            <a:off x="136497" y="117136"/>
            <a:ext cx="849300" cy="340200"/>
            <a:chOff x="136497" y="117136"/>
            <a:chExt cx="849300" cy="340200"/>
          </a:xfrm>
        </p:grpSpPr>
        <p:sp>
          <p:nvSpPr>
            <p:cNvPr id="534" name="Google Shape;534;p4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35" name="Google Shape;535;p46"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536" name="Google Shape;536;p46"/>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537" name="Google Shape;537;p46"/>
          <p:cNvPicPr preferRelativeResize="0"/>
          <p:nvPr/>
        </p:nvPicPr>
        <p:blipFill rotWithShape="1">
          <a:blip r:embed="rId4">
            <a:alphaModFix/>
          </a:blip>
          <a:srcRect/>
          <a:stretch/>
        </p:blipFill>
        <p:spPr>
          <a:xfrm>
            <a:off x="152400" y="1257300"/>
            <a:ext cx="8496300" cy="2647950"/>
          </a:xfrm>
          <a:prstGeom prst="rect">
            <a:avLst/>
          </a:prstGeom>
          <a:noFill/>
          <a:ln>
            <a:noFill/>
          </a:ln>
        </p:spPr>
      </p:pic>
      <p:sp>
        <p:nvSpPr>
          <p:cNvPr id="538" name="Google Shape;538;p46"/>
          <p:cNvSpPr/>
          <p:nvPr/>
        </p:nvSpPr>
        <p:spPr>
          <a:xfrm>
            <a:off x="1520650" y="447150"/>
            <a:ext cx="6171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39" name="Google Shape;539;p46"/>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Wie können Sprachmodelle Texte generieren?</a:t>
            </a:r>
            <a:endParaRPr sz="2400">
              <a:latin typeface="Patua One"/>
              <a:ea typeface="Patua One"/>
              <a:cs typeface="Patua One"/>
              <a:sym typeface="Patua One"/>
            </a:endParaRPr>
          </a:p>
        </p:txBody>
      </p:sp>
      <p:sp>
        <p:nvSpPr>
          <p:cNvPr id="540" name="Google Shape;540;p46"/>
          <p:cNvSpPr txBox="1">
            <a:spLocks noGrp="1"/>
          </p:cNvSpPr>
          <p:nvPr>
            <p:ph type="title"/>
          </p:nvPr>
        </p:nvSpPr>
        <p:spPr>
          <a:xfrm>
            <a:off x="152400" y="3969375"/>
            <a:ext cx="2955300" cy="132300"/>
          </a:xfrm>
          <a:prstGeom prst="rect">
            <a:avLst/>
          </a:prstGeom>
          <a:noFill/>
          <a:ln>
            <a:noFill/>
          </a:ln>
        </p:spPr>
        <p:txBody>
          <a:bodyPr spcFirstLastPara="1" wrap="square" lIns="0" tIns="0" rIns="0" bIns="0" anchor="t" anchorCtr="0">
            <a:normAutofit fontScale="90000"/>
          </a:bodyPr>
          <a:lstStyle/>
          <a:p>
            <a:pPr marL="0" lvl="0" indent="0" algn="ctr" rtl="0">
              <a:lnSpc>
                <a:spcPct val="90000"/>
              </a:lnSpc>
              <a:spcBef>
                <a:spcPts val="0"/>
              </a:spcBef>
              <a:spcAft>
                <a:spcPts val="0"/>
              </a:spcAft>
              <a:buSzPct val="280000"/>
              <a:buNone/>
            </a:pPr>
            <a:r>
              <a:rPr lang="de-DE" sz="1000"/>
              <a:t>Bildquelle: Erklärvideo zu SoekiaGPT für Lehrpersonen</a:t>
            </a:r>
            <a:endParaRPr sz="1000">
              <a:latin typeface="Patua One"/>
              <a:ea typeface="Patua One"/>
              <a:cs typeface="Patua One"/>
              <a:sym typeface="Patua One"/>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47"/>
          <p:cNvSpPr/>
          <p:nvPr/>
        </p:nvSpPr>
        <p:spPr>
          <a:xfrm>
            <a:off x="1752925" y="460625"/>
            <a:ext cx="56721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546" name="Google Shape;546;p47"/>
          <p:cNvPicPr preferRelativeResize="0"/>
          <p:nvPr/>
        </p:nvPicPr>
        <p:blipFill>
          <a:blip r:embed="rId3">
            <a:alphaModFix/>
          </a:blip>
          <a:stretch>
            <a:fillRect/>
          </a:stretch>
        </p:blipFill>
        <p:spPr>
          <a:xfrm>
            <a:off x="880100" y="1265413"/>
            <a:ext cx="6426925" cy="3224483"/>
          </a:xfrm>
          <a:prstGeom prst="rect">
            <a:avLst/>
          </a:prstGeom>
          <a:noFill/>
          <a:ln>
            <a:noFill/>
          </a:ln>
        </p:spPr>
      </p:pic>
      <p:sp>
        <p:nvSpPr>
          <p:cNvPr id="547" name="Google Shape;547;p47"/>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2:</a:t>
            </a:r>
            <a:endParaRPr/>
          </a:p>
        </p:txBody>
      </p:sp>
      <p:sp>
        <p:nvSpPr>
          <p:cNvPr id="548" name="Google Shape;548;p47"/>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28</a:t>
            </a:fld>
            <a:endParaRPr/>
          </a:p>
        </p:txBody>
      </p:sp>
      <p:grpSp>
        <p:nvGrpSpPr>
          <p:cNvPr id="549" name="Google Shape;549;p47"/>
          <p:cNvGrpSpPr/>
          <p:nvPr/>
        </p:nvGrpSpPr>
        <p:grpSpPr>
          <a:xfrm>
            <a:off x="136497" y="117136"/>
            <a:ext cx="849300" cy="340200"/>
            <a:chOff x="136497" y="117136"/>
            <a:chExt cx="849300" cy="340200"/>
          </a:xfrm>
        </p:grpSpPr>
        <p:sp>
          <p:nvSpPr>
            <p:cNvPr id="550" name="Google Shape;550;p4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51" name="Google Shape;551;p47"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552" name="Google Shape;552;p47"/>
          <p:cNvPicPr preferRelativeResize="0"/>
          <p:nvPr/>
        </p:nvPicPr>
        <p:blipFill>
          <a:blip r:embed="rId5">
            <a:alphaModFix/>
          </a:blip>
          <a:stretch>
            <a:fillRect/>
          </a:stretch>
        </p:blipFill>
        <p:spPr>
          <a:xfrm>
            <a:off x="136495" y="2425600"/>
            <a:ext cx="1173250" cy="1110300"/>
          </a:xfrm>
          <a:prstGeom prst="rect">
            <a:avLst/>
          </a:prstGeom>
          <a:noFill/>
          <a:ln>
            <a:noFill/>
          </a:ln>
        </p:spPr>
      </p:pic>
      <p:pic>
        <p:nvPicPr>
          <p:cNvPr id="553" name="Google Shape;553;p47"/>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554" name="Google Shape;554;p47"/>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142</a:t>
            </a:r>
            <a:endParaRPr sz="2900" b="1">
              <a:solidFill>
                <a:schemeClr val="dk1"/>
              </a:solidFill>
              <a:latin typeface="Readex Pro"/>
              <a:ea typeface="Readex Pro"/>
              <a:cs typeface="Readex Pro"/>
              <a:sym typeface="Readex Pro"/>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48"/>
          <p:cNvSpPr/>
          <p:nvPr/>
        </p:nvSpPr>
        <p:spPr>
          <a:xfrm>
            <a:off x="5513786" y="1285890"/>
            <a:ext cx="2270700" cy="2673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561" name="Google Shape;561;p48"/>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Oswald"/>
              <a:ea typeface="Oswald"/>
              <a:cs typeface="Oswald"/>
              <a:sym typeface="Oswald"/>
            </a:endParaRPr>
          </a:p>
        </p:txBody>
      </p:sp>
      <p:pic>
        <p:nvPicPr>
          <p:cNvPr id="562" name="Google Shape;562;p48"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563" name="Google Shape;563;p48"/>
          <p:cNvGrpSpPr/>
          <p:nvPr/>
        </p:nvGrpSpPr>
        <p:grpSpPr>
          <a:xfrm>
            <a:off x="136497" y="117136"/>
            <a:ext cx="849300" cy="340200"/>
            <a:chOff x="136497" y="117136"/>
            <a:chExt cx="849300" cy="340200"/>
          </a:xfrm>
        </p:grpSpPr>
        <p:sp>
          <p:nvSpPr>
            <p:cNvPr id="564" name="Google Shape;564;p4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65" name="Google Shape;565;p4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566" name="Google Shape;566;p48"/>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rgbClr val="000000"/>
                </a:solidFill>
                <a:latin typeface="Readex Pro"/>
                <a:ea typeface="Readex Pro"/>
                <a:cs typeface="Readex Pro"/>
                <a:sym typeface="Readex Pro"/>
                <a:hlinkClick r:id="rId4">
                  <a:extLst>
                    <a:ext uri="{A12FA001-AC4F-418D-AE19-62706E023703}">
                      <ahyp:hlinkClr xmlns:ahyp="http://schemas.microsoft.com/office/drawing/2018/hyperlinkcolor" val="tx"/>
                    </a:ext>
                  </a:extLst>
                </a:hlinkClick>
              </a:rPr>
              <a:t>Camping Equipment Set</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Yuliya Pauliukevich</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pic>
        <p:nvPicPr>
          <p:cNvPr id="567" name="Google Shape;567;p48"/>
          <p:cNvPicPr preferRelativeResize="0"/>
          <p:nvPr/>
        </p:nvPicPr>
        <p:blipFill rotWithShape="1">
          <a:blip r:embed="rId6">
            <a:alphaModFix/>
          </a:blip>
          <a:srcRect/>
          <a:stretch/>
        </p:blipFill>
        <p:spPr>
          <a:xfrm>
            <a:off x="179025" y="1735875"/>
            <a:ext cx="4773125" cy="1908776"/>
          </a:xfrm>
          <a:prstGeom prst="rect">
            <a:avLst/>
          </a:prstGeom>
          <a:noFill/>
          <a:ln>
            <a:noFill/>
          </a:ln>
        </p:spPr>
      </p:pic>
      <p:sp>
        <p:nvSpPr>
          <p:cNvPr id="568" name="Google Shape;568;p48"/>
          <p:cNvSpPr txBox="1"/>
          <p:nvPr/>
        </p:nvSpPr>
        <p:spPr>
          <a:xfrm>
            <a:off x="5513786" y="1151583"/>
            <a:ext cx="3238500" cy="3207300"/>
          </a:xfrm>
          <a:prstGeom prst="rect">
            <a:avLst/>
          </a:prstGeom>
          <a:noFill/>
          <a:ln>
            <a:noFill/>
          </a:ln>
        </p:spPr>
        <p:txBody>
          <a:bodyPr spcFirstLastPara="1" wrap="square" lIns="0" tIns="0" rIns="0" bIns="0" anchor="ctr" anchorCtr="0">
            <a:normAutofit fontScale="92500"/>
          </a:bodyPr>
          <a:lstStyle/>
          <a:p>
            <a:pPr marL="0" marR="0" lvl="0" indent="0" algn="l" rtl="0">
              <a:lnSpc>
                <a:spcPct val="95000"/>
              </a:lnSpc>
              <a:spcBef>
                <a:spcPts val="0"/>
              </a:spcBef>
              <a:spcAft>
                <a:spcPts val="0"/>
              </a:spcAft>
              <a:buClr>
                <a:schemeClr val="lt1"/>
              </a:buClr>
              <a:buSzPts val="4000"/>
              <a:buFont typeface="Open Sans ExtraBold"/>
              <a:buNone/>
            </a:pPr>
            <a:r>
              <a:rPr lang="de-DE" sz="3200" b="1" i="0" u="none" strike="noStrike" cap="none">
                <a:solidFill>
                  <a:srgbClr val="091544"/>
                </a:solidFill>
                <a:latin typeface="Patua One"/>
                <a:ea typeface="Patua One"/>
                <a:cs typeface="Patua One"/>
                <a:sym typeface="Patua One"/>
              </a:rPr>
              <a:t>Challenge </a:t>
            </a:r>
            <a:r>
              <a:rPr lang="de-DE" sz="3200" b="1">
                <a:solidFill>
                  <a:srgbClr val="091544"/>
                </a:solidFill>
                <a:latin typeface="Patua One"/>
                <a:ea typeface="Patua One"/>
                <a:cs typeface="Patua One"/>
                <a:sym typeface="Patua One"/>
              </a:rPr>
              <a:t>3</a:t>
            </a:r>
            <a:r>
              <a:rPr lang="de-DE" sz="3200" b="1" i="0" u="none" strike="noStrike" cap="none">
                <a:solidFill>
                  <a:srgbClr val="091544"/>
                </a:solidFill>
                <a:latin typeface="Patua One"/>
                <a:ea typeface="Patua One"/>
                <a:cs typeface="Patua One"/>
                <a:sym typeface="Patua One"/>
              </a:rPr>
              <a:t>: </a:t>
            </a:r>
            <a:br>
              <a:rPr lang="de-DE" sz="3200" b="1" i="0" u="none" strike="noStrike" cap="none">
                <a:solidFill>
                  <a:srgbClr val="091544"/>
                </a:solidFill>
                <a:latin typeface="Patua One"/>
                <a:ea typeface="Patua One"/>
                <a:cs typeface="Patua One"/>
                <a:sym typeface="Patua One"/>
              </a:rPr>
            </a:br>
            <a:r>
              <a:rPr lang="de-DE" sz="3200" b="1" i="0" u="none" strike="noStrike" cap="none">
                <a:solidFill>
                  <a:srgbClr val="091544"/>
                </a:solidFill>
                <a:latin typeface="Patua One"/>
                <a:ea typeface="Patua One"/>
                <a:cs typeface="Patua One"/>
                <a:sym typeface="Patua One"/>
              </a:rPr>
              <a:t>Die Werkzeuge </a:t>
            </a:r>
            <a:br>
              <a:rPr lang="de-DE" sz="3200" b="1" i="0" u="none" strike="noStrike" cap="none">
                <a:solidFill>
                  <a:srgbClr val="091544"/>
                </a:solidFill>
                <a:latin typeface="Patua One"/>
                <a:ea typeface="Patua One"/>
                <a:cs typeface="Patua One"/>
                <a:sym typeface="Patua One"/>
              </a:rPr>
            </a:br>
            <a:r>
              <a:rPr lang="de-DE" sz="3200" b="1" i="0" u="none" strike="noStrike" cap="none">
                <a:solidFill>
                  <a:srgbClr val="091544"/>
                </a:solidFill>
                <a:latin typeface="Patua One"/>
                <a:ea typeface="Patua One"/>
                <a:cs typeface="Patua One"/>
                <a:sym typeface="Patua One"/>
              </a:rPr>
              <a:t>richtig einsetzen</a:t>
            </a:r>
            <a:endParaRPr sz="3200" b="1" i="0" u="none" strike="noStrike" cap="none">
              <a:solidFill>
                <a:srgbClr val="091544"/>
              </a:solidFill>
              <a:latin typeface="Patua One"/>
              <a:ea typeface="Patua One"/>
              <a:cs typeface="Patua One"/>
              <a:sym typeface="Patua One"/>
            </a:endParaRPr>
          </a:p>
          <a:p>
            <a:pPr marL="0" marR="0" lvl="0" indent="0" algn="l" rtl="0">
              <a:lnSpc>
                <a:spcPct val="95000"/>
              </a:lnSpc>
              <a:spcBef>
                <a:spcPts val="0"/>
              </a:spcBef>
              <a:spcAft>
                <a:spcPts val="0"/>
              </a:spcAft>
              <a:buClr>
                <a:schemeClr val="lt1"/>
              </a:buClr>
              <a:buSzPts val="4000"/>
              <a:buFont typeface="Open Sans ExtraBold"/>
              <a:buNone/>
            </a:pPr>
            <a:endParaRPr sz="3200" b="1">
              <a:solidFill>
                <a:srgbClr val="091544"/>
              </a:solidFill>
              <a:latin typeface="Patua One"/>
              <a:ea typeface="Patua One"/>
              <a:cs typeface="Patua One"/>
              <a:sym typeface="Patua One"/>
            </a:endParaRPr>
          </a:p>
          <a:p>
            <a:pPr marL="0" marR="0" lvl="0" indent="0" algn="l" rtl="0">
              <a:lnSpc>
                <a:spcPct val="95000"/>
              </a:lnSpc>
              <a:spcBef>
                <a:spcPts val="0"/>
              </a:spcBef>
              <a:spcAft>
                <a:spcPts val="0"/>
              </a:spcAft>
              <a:buClr>
                <a:schemeClr val="lt1"/>
              </a:buClr>
              <a:buSzPts val="4000"/>
              <a:buFont typeface="Open Sans ExtraBold"/>
              <a:buNone/>
            </a:pPr>
            <a:r>
              <a:rPr lang="de-DE" sz="3200">
                <a:solidFill>
                  <a:srgbClr val="091544"/>
                </a:solidFill>
                <a:latin typeface="Patua One"/>
                <a:ea typeface="Patua One"/>
                <a:cs typeface="Patua One"/>
                <a:sym typeface="Patua One"/>
              </a:rPr>
              <a:t>Wie ist der Ablauf bei der Entwicklung eines Chatbots?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22" title="LLM Workshop 2-Day.png"/>
          <p:cNvPicPr preferRelativeResize="0"/>
          <p:nvPr/>
        </p:nvPicPr>
        <p:blipFill rotWithShape="1">
          <a:blip r:embed="rId3">
            <a:alphaModFix/>
          </a:blip>
          <a:srcRect t="69" b="79"/>
          <a:stretch/>
        </p:blipFill>
        <p:spPr>
          <a:xfrm>
            <a:off x="0" y="0"/>
            <a:ext cx="9415374" cy="5201575"/>
          </a:xfrm>
          <a:prstGeom prst="rect">
            <a:avLst/>
          </a:prstGeom>
          <a:noFill/>
          <a:ln>
            <a:noFill/>
          </a:ln>
        </p:spPr>
      </p:pic>
      <p:grpSp>
        <p:nvGrpSpPr>
          <p:cNvPr id="144" name="Google Shape;144;p22"/>
          <p:cNvGrpSpPr/>
          <p:nvPr/>
        </p:nvGrpSpPr>
        <p:grpSpPr>
          <a:xfrm>
            <a:off x="136497" y="117136"/>
            <a:ext cx="849342" cy="340064"/>
            <a:chOff x="136497" y="117136"/>
            <a:chExt cx="849342" cy="340064"/>
          </a:xfrm>
        </p:grpSpPr>
        <p:sp>
          <p:nvSpPr>
            <p:cNvPr id="145" name="Google Shape;145;p22"/>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46" name="Google Shape;146;p22"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147" name="Google Shape;147;p22"/>
          <p:cNvSpPr txBox="1"/>
          <p:nvPr/>
        </p:nvSpPr>
        <p:spPr>
          <a:xfrm>
            <a:off x="0" y="4928118"/>
            <a:ext cx="3162600"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Designed by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PoweredTemplate.com</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49"/>
          <p:cNvSpPr/>
          <p:nvPr/>
        </p:nvSpPr>
        <p:spPr>
          <a:xfrm>
            <a:off x="3594450" y="447150"/>
            <a:ext cx="2058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74" name="Google Shape;574;p49"/>
          <p:cNvSpPr txBox="1">
            <a:spLocks noGrp="1"/>
          </p:cNvSpPr>
          <p:nvPr>
            <p:ph type="body" idx="1"/>
          </p:nvPr>
        </p:nvSpPr>
        <p:spPr>
          <a:xfrm>
            <a:off x="644068" y="1194018"/>
            <a:ext cx="6480000" cy="37800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SzPts val="1200"/>
              <a:buNone/>
            </a:pPr>
            <a:endParaRPr/>
          </a:p>
          <a:p>
            <a:pPr marL="0" lvl="0" indent="0" algn="l" rtl="0">
              <a:lnSpc>
                <a:spcPct val="115000"/>
              </a:lnSpc>
              <a:spcBef>
                <a:spcPts val="0"/>
              </a:spcBef>
              <a:spcAft>
                <a:spcPts val="0"/>
              </a:spcAft>
              <a:buSzPts val="1200"/>
              <a:buNone/>
            </a:pPr>
            <a:endParaRPr/>
          </a:p>
        </p:txBody>
      </p:sp>
      <p:sp>
        <p:nvSpPr>
          <p:cNvPr id="575" name="Google Shape;575;p49"/>
          <p:cNvSpPr txBox="1">
            <a:spLocks noGrp="1"/>
          </p:cNvSpPr>
          <p:nvPr>
            <p:ph type="title"/>
          </p:nvPr>
        </p:nvSpPr>
        <p:spPr>
          <a:xfrm>
            <a:off x="550575" y="360363"/>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rgbClr val="000000"/>
              </a:buClr>
              <a:buSzPts val="3600"/>
              <a:buFont typeface="Arial"/>
              <a:buNone/>
            </a:pPr>
            <a:r>
              <a:rPr lang="de-DE" sz="2400"/>
              <a:t>   Soziale Medien</a:t>
            </a:r>
            <a:endParaRPr sz="2400"/>
          </a:p>
        </p:txBody>
      </p:sp>
      <p:sp>
        <p:nvSpPr>
          <p:cNvPr id="576" name="Google Shape;576;p49"/>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30</a:t>
            </a:fld>
            <a:endParaRPr/>
          </a:p>
        </p:txBody>
      </p:sp>
      <p:sp>
        <p:nvSpPr>
          <p:cNvPr id="577" name="Google Shape;577;p49"/>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30</a:t>
            </a:fld>
            <a:endParaRPr sz="900" b="0" i="0" u="none" strike="noStrike" cap="none">
              <a:solidFill>
                <a:srgbClr val="888888"/>
              </a:solidFill>
              <a:latin typeface="Calibri"/>
              <a:ea typeface="Calibri"/>
              <a:cs typeface="Calibri"/>
              <a:sym typeface="Calibri"/>
            </a:endParaRPr>
          </a:p>
        </p:txBody>
      </p:sp>
      <p:sp>
        <p:nvSpPr>
          <p:cNvPr id="578" name="Google Shape;578;p49"/>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79" name="Google Shape;579;p49" descr="A blue and green rectangles&#10;&#10;Description automatically generated"/>
          <p:cNvPicPr preferRelativeResize="0"/>
          <p:nvPr/>
        </p:nvPicPr>
        <p:blipFill rotWithShape="1">
          <a:blip r:embed="rId3">
            <a:alphaModFix/>
          </a:blip>
          <a:srcRect/>
          <a:stretch/>
        </p:blipFill>
        <p:spPr>
          <a:xfrm>
            <a:off x="175377" y="169482"/>
            <a:ext cx="606840" cy="179923"/>
          </a:xfrm>
          <a:prstGeom prst="rect">
            <a:avLst/>
          </a:prstGeom>
          <a:noFill/>
          <a:ln>
            <a:noFill/>
          </a:ln>
        </p:spPr>
      </p:pic>
      <p:grpSp>
        <p:nvGrpSpPr>
          <p:cNvPr id="580" name="Google Shape;580;p49"/>
          <p:cNvGrpSpPr/>
          <p:nvPr/>
        </p:nvGrpSpPr>
        <p:grpSpPr>
          <a:xfrm>
            <a:off x="136497" y="117136"/>
            <a:ext cx="849342" cy="340064"/>
            <a:chOff x="136497" y="117136"/>
            <a:chExt cx="849342" cy="340064"/>
          </a:xfrm>
        </p:grpSpPr>
        <p:sp>
          <p:nvSpPr>
            <p:cNvPr id="581" name="Google Shape;581;p49"/>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82" name="Google Shape;582;p49"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583" name="Google Shape;583;p49"/>
          <p:cNvPicPr preferRelativeResize="0"/>
          <p:nvPr/>
        </p:nvPicPr>
        <p:blipFill rotWithShape="1">
          <a:blip r:embed="rId4">
            <a:alphaModFix/>
          </a:blip>
          <a:srcRect/>
          <a:stretch/>
        </p:blipFill>
        <p:spPr>
          <a:xfrm>
            <a:off x="2076275" y="1168700"/>
            <a:ext cx="4868601" cy="2897075"/>
          </a:xfrm>
          <a:prstGeom prst="rect">
            <a:avLst/>
          </a:prstGeom>
          <a:noFill/>
          <a:ln>
            <a:noFill/>
          </a:ln>
          <a:effectLst>
            <a:outerShdw blurRad="57150" dist="19050" dir="5400000" algn="bl" rotWithShape="0">
              <a:srgbClr val="000000">
                <a:alpha val="49803"/>
              </a:srgbClr>
            </a:outerShdw>
          </a:effectLst>
        </p:spPr>
      </p:pic>
      <p:pic>
        <p:nvPicPr>
          <p:cNvPr id="584" name="Google Shape;584;p49" descr="A blue background with black lines&#10;&#10;Description automatically generated"/>
          <p:cNvPicPr preferRelativeResize="0"/>
          <p:nvPr/>
        </p:nvPicPr>
        <p:blipFill rotWithShape="1">
          <a:blip r:embed="rId5">
            <a:alphaModFix/>
          </a:blip>
          <a:srcRect/>
          <a:stretch/>
        </p:blipFill>
        <p:spPr>
          <a:xfrm rot="-2017763">
            <a:off x="6329878" y="3811257"/>
            <a:ext cx="959940" cy="220447"/>
          </a:xfrm>
          <a:prstGeom prst="rect">
            <a:avLst/>
          </a:prstGeom>
          <a:noFill/>
          <a:ln>
            <a:noFill/>
          </a:ln>
          <a:effectLst>
            <a:outerShdw blurRad="57150" dist="19050" dir="5400000" algn="bl" rotWithShape="0">
              <a:srgbClr val="000000">
                <a:alpha val="49803"/>
              </a:srgbClr>
            </a:outerShdw>
          </a:effectLst>
        </p:spPr>
      </p:pic>
      <p:pic>
        <p:nvPicPr>
          <p:cNvPr id="585" name="Google Shape;585;p49" descr="A blue background with black lines&#10;&#10;Description automatically generated"/>
          <p:cNvPicPr preferRelativeResize="0"/>
          <p:nvPr/>
        </p:nvPicPr>
        <p:blipFill rotWithShape="1">
          <a:blip r:embed="rId5">
            <a:alphaModFix/>
          </a:blip>
          <a:srcRect/>
          <a:stretch/>
        </p:blipFill>
        <p:spPr>
          <a:xfrm rot="-2017763">
            <a:off x="1755820" y="1194206"/>
            <a:ext cx="959940" cy="220447"/>
          </a:xfrm>
          <a:prstGeom prst="rect">
            <a:avLst/>
          </a:prstGeom>
          <a:noFill/>
          <a:ln>
            <a:noFill/>
          </a:ln>
          <a:effectLst>
            <a:outerShdw blurRad="57150" dist="19050" dir="5400000" algn="bl" rotWithShape="0">
              <a:srgbClr val="000000">
                <a:alpha val="49803"/>
              </a:srgbClr>
            </a:outerShdw>
          </a:effectLst>
        </p:spPr>
      </p:pic>
      <p:sp>
        <p:nvSpPr>
          <p:cNvPr id="586" name="Google Shape;586;p49"/>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6"/>
              </a:rPr>
              <a:t>Social Media</a:t>
            </a:r>
            <a:r>
              <a:rPr lang="de-DE" sz="900" b="0" i="0" u="none" strike="noStrike" cap="none">
                <a:solidFill>
                  <a:srgbClr val="000000"/>
                </a:solidFill>
                <a:latin typeface="Readex Pro"/>
                <a:ea typeface="Readex Pro"/>
                <a:cs typeface="Readex Pro"/>
                <a:sym typeface="Readex Pro"/>
              </a:rPr>
              <a:t> von </a:t>
            </a:r>
            <a:r>
              <a:rPr lang="de-DE" sz="900" u="sng">
                <a:solidFill>
                  <a:schemeClr val="hlink"/>
                </a:solidFill>
                <a:latin typeface="Readex Pro"/>
                <a:ea typeface="Readex Pro"/>
                <a:cs typeface="Readex Pro"/>
                <a:sym typeface="Readex Pro"/>
                <a:hlinkClick r:id="rId7"/>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50"/>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31</a:t>
            </a:fld>
            <a:endParaRPr/>
          </a:p>
        </p:txBody>
      </p:sp>
      <p:sp>
        <p:nvSpPr>
          <p:cNvPr id="592" name="Google Shape;592;p50"/>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31</a:t>
            </a:fld>
            <a:endParaRPr sz="900" b="0" i="0" u="none" strike="noStrike" cap="none">
              <a:solidFill>
                <a:srgbClr val="888888"/>
              </a:solidFill>
              <a:latin typeface="Calibri"/>
              <a:ea typeface="Calibri"/>
              <a:cs typeface="Calibri"/>
              <a:sym typeface="Calibri"/>
            </a:endParaRPr>
          </a:p>
        </p:txBody>
      </p:sp>
      <p:sp>
        <p:nvSpPr>
          <p:cNvPr id="593" name="Google Shape;593;p50"/>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94" name="Google Shape;594;p50"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595" name="Google Shape;595;p50"/>
          <p:cNvGrpSpPr/>
          <p:nvPr/>
        </p:nvGrpSpPr>
        <p:grpSpPr>
          <a:xfrm>
            <a:off x="136497" y="117136"/>
            <a:ext cx="849300" cy="340200"/>
            <a:chOff x="136497" y="117136"/>
            <a:chExt cx="849300" cy="340200"/>
          </a:xfrm>
        </p:grpSpPr>
        <p:sp>
          <p:nvSpPr>
            <p:cNvPr id="596" name="Google Shape;596;p5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97" name="Google Shape;597;p50"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598" name="Google Shape;598;p50" title="undraw_new-message_qvv6.png"/>
          <p:cNvPicPr preferRelativeResize="0"/>
          <p:nvPr/>
        </p:nvPicPr>
        <p:blipFill>
          <a:blip r:embed="rId4">
            <a:alphaModFix/>
          </a:blip>
          <a:stretch>
            <a:fillRect/>
          </a:stretch>
        </p:blipFill>
        <p:spPr>
          <a:xfrm>
            <a:off x="5047831" y="1342939"/>
            <a:ext cx="1715131" cy="1839099"/>
          </a:xfrm>
          <a:prstGeom prst="rect">
            <a:avLst/>
          </a:prstGeom>
          <a:noFill/>
          <a:ln>
            <a:noFill/>
          </a:ln>
          <a:effectLst>
            <a:outerShdw blurRad="57150" dist="19050" dir="5400000" algn="bl" rotWithShape="0">
              <a:srgbClr val="000000">
                <a:alpha val="49800"/>
              </a:srgbClr>
            </a:outerShdw>
          </a:effectLst>
        </p:spPr>
      </p:pic>
      <p:pic>
        <p:nvPicPr>
          <p:cNvPr id="599" name="Google Shape;599;p50" title="undraw_private-data_7v0o.png"/>
          <p:cNvPicPr preferRelativeResize="0"/>
          <p:nvPr/>
        </p:nvPicPr>
        <p:blipFill>
          <a:blip r:embed="rId5">
            <a:alphaModFix/>
          </a:blip>
          <a:stretch>
            <a:fillRect/>
          </a:stretch>
        </p:blipFill>
        <p:spPr>
          <a:xfrm>
            <a:off x="368975" y="1342950"/>
            <a:ext cx="2239976" cy="2011299"/>
          </a:xfrm>
          <a:prstGeom prst="rect">
            <a:avLst/>
          </a:prstGeom>
          <a:noFill/>
          <a:ln>
            <a:noFill/>
          </a:ln>
          <a:effectLst>
            <a:outerShdw blurRad="57150" dist="19050" dir="5400000" algn="bl" rotWithShape="0">
              <a:srgbClr val="000000">
                <a:alpha val="49800"/>
              </a:srgbClr>
            </a:outerShdw>
          </a:effectLst>
        </p:spPr>
      </p:pic>
      <p:pic>
        <p:nvPicPr>
          <p:cNvPr id="600" name="Google Shape;600;p50" descr="A blue background with black lines&#10;&#10;Description automatically generated"/>
          <p:cNvPicPr preferRelativeResize="0"/>
          <p:nvPr/>
        </p:nvPicPr>
        <p:blipFill rotWithShape="1">
          <a:blip r:embed="rId6">
            <a:alphaModFix/>
          </a:blip>
          <a:srcRect/>
          <a:stretch/>
        </p:blipFill>
        <p:spPr>
          <a:xfrm rot="-2017763">
            <a:off x="6163428" y="3031957"/>
            <a:ext cx="959940" cy="220447"/>
          </a:xfrm>
          <a:prstGeom prst="rect">
            <a:avLst/>
          </a:prstGeom>
          <a:noFill/>
          <a:ln>
            <a:noFill/>
          </a:ln>
          <a:effectLst>
            <a:outerShdw blurRad="57150" dist="19050" dir="5400000" algn="bl" rotWithShape="0">
              <a:srgbClr val="000000">
                <a:alpha val="49800"/>
              </a:srgbClr>
            </a:outerShdw>
          </a:effectLst>
        </p:spPr>
      </p:pic>
      <p:sp>
        <p:nvSpPr>
          <p:cNvPr id="601" name="Google Shape;601;p50"/>
          <p:cNvSpPr txBox="1"/>
          <p:nvPr/>
        </p:nvSpPr>
        <p:spPr>
          <a:xfrm>
            <a:off x="2635224" y="1242050"/>
            <a:ext cx="2240100" cy="2165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de-DE" sz="1800">
                <a:solidFill>
                  <a:schemeClr val="dk1"/>
                </a:solidFill>
                <a:latin typeface="Readex Pro SemiBold"/>
                <a:ea typeface="Readex Pro SemiBold"/>
                <a:cs typeface="Readex Pro SemiBold"/>
                <a:sym typeface="Readex Pro SemiBold"/>
              </a:rPr>
              <a:t>Fallbeispiel 1: </a:t>
            </a:r>
            <a:endParaRPr sz="1800">
              <a:solidFill>
                <a:schemeClr val="dk1"/>
              </a:solidFill>
              <a:latin typeface="Readex Pro"/>
              <a:ea typeface="Readex Pro"/>
              <a:cs typeface="Readex Pro"/>
              <a:sym typeface="Readex Pro"/>
            </a:endParaRPr>
          </a:p>
          <a:p>
            <a:pPr marL="0" lvl="0" indent="0" algn="l" rtl="0">
              <a:lnSpc>
                <a:spcPct val="115000"/>
              </a:lnSpc>
              <a:spcBef>
                <a:spcPts val="0"/>
              </a:spcBef>
              <a:spcAft>
                <a:spcPts val="0"/>
              </a:spcAft>
              <a:buNone/>
            </a:pPr>
            <a:r>
              <a:rPr lang="de-DE" sz="1600">
                <a:solidFill>
                  <a:schemeClr val="dk1"/>
                </a:solidFill>
                <a:latin typeface="Readex Pro"/>
                <a:ea typeface="Readex Pro"/>
                <a:cs typeface="Readex Pro"/>
                <a:sym typeface="Readex Pro"/>
              </a:rPr>
              <a:t>Die persönlichen Daten von einer/einem Freundin/Freund sind unabsichtlich öffentlich geworden</a:t>
            </a:r>
            <a:endParaRPr sz="1600">
              <a:solidFill>
                <a:schemeClr val="dk1"/>
              </a:solidFill>
              <a:latin typeface="Readex Pro"/>
              <a:ea typeface="Readex Pro"/>
              <a:cs typeface="Readex Pro"/>
              <a:sym typeface="Readex Pro"/>
            </a:endParaRPr>
          </a:p>
        </p:txBody>
      </p:sp>
      <p:sp>
        <p:nvSpPr>
          <p:cNvPr id="602" name="Google Shape;602;p50"/>
          <p:cNvSpPr txBox="1"/>
          <p:nvPr/>
        </p:nvSpPr>
        <p:spPr>
          <a:xfrm>
            <a:off x="6783075" y="1342950"/>
            <a:ext cx="2094300" cy="15993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None/>
            </a:pPr>
            <a:r>
              <a:rPr lang="de-DE" sz="1800">
                <a:solidFill>
                  <a:schemeClr val="dk1"/>
                </a:solidFill>
                <a:latin typeface="Readex Pro SemiBold"/>
                <a:ea typeface="Readex Pro SemiBold"/>
                <a:cs typeface="Readex Pro SemiBold"/>
                <a:sym typeface="Readex Pro SemiBold"/>
              </a:rPr>
              <a:t>Fallbeispiel 2: </a:t>
            </a:r>
            <a:r>
              <a:rPr lang="de-DE" sz="1600">
                <a:solidFill>
                  <a:schemeClr val="dk1"/>
                </a:solidFill>
                <a:latin typeface="Readex Pro"/>
                <a:ea typeface="Readex Pro"/>
                <a:cs typeface="Readex Pro"/>
                <a:sym typeface="Readex Pro"/>
              </a:rPr>
              <a:t>Dein*e Freund*in bekommt eine fiese Nachricht zugeschickt</a:t>
            </a:r>
            <a:endParaRPr sz="1600">
              <a:solidFill>
                <a:schemeClr val="dk1"/>
              </a:solidFill>
              <a:latin typeface="Readex Pro"/>
              <a:ea typeface="Readex Pro"/>
              <a:cs typeface="Readex Pro"/>
              <a:sym typeface="Readex Pro"/>
            </a:endParaRPr>
          </a:p>
        </p:txBody>
      </p:sp>
      <p:sp>
        <p:nvSpPr>
          <p:cNvPr id="603" name="Google Shape;603;p50"/>
          <p:cNvSpPr/>
          <p:nvPr/>
        </p:nvSpPr>
        <p:spPr>
          <a:xfrm>
            <a:off x="3594450" y="447150"/>
            <a:ext cx="2058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604" name="Google Shape;604;p50"/>
          <p:cNvSpPr txBox="1">
            <a:spLocks noGrp="1"/>
          </p:cNvSpPr>
          <p:nvPr>
            <p:ph type="title"/>
          </p:nvPr>
        </p:nvSpPr>
        <p:spPr>
          <a:xfrm>
            <a:off x="550575" y="360363"/>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rgbClr val="000000"/>
              </a:buClr>
              <a:buSzPts val="3600"/>
              <a:buFont typeface="Arial"/>
              <a:buNone/>
            </a:pPr>
            <a:r>
              <a:rPr lang="de-DE" sz="2400"/>
              <a:t>   Soziale Medien</a:t>
            </a:r>
            <a:br>
              <a:rPr lang="de-DE" sz="2400"/>
            </a:br>
            <a:r>
              <a:rPr lang="de-DE" sz="2400"/>
              <a:t>Fallbeispiele</a:t>
            </a:r>
            <a:endParaRPr sz="2400"/>
          </a:p>
        </p:txBody>
      </p:sp>
      <p:sp>
        <p:nvSpPr>
          <p:cNvPr id="605" name="Google Shape;605;p50"/>
          <p:cNvSpPr txBox="1"/>
          <p:nvPr/>
        </p:nvSpPr>
        <p:spPr>
          <a:xfrm>
            <a:off x="630250" y="3610475"/>
            <a:ext cx="8088600" cy="1073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de-DE" sz="1750" b="1">
                <a:solidFill>
                  <a:schemeClr val="dk1"/>
                </a:solidFill>
                <a:latin typeface="Readex Pro"/>
                <a:ea typeface="Readex Pro"/>
                <a:cs typeface="Readex Pro"/>
                <a:sym typeface="Readex Pro"/>
              </a:rPr>
              <a:t>Welche Fragen</a:t>
            </a:r>
            <a:r>
              <a:rPr lang="de-DE" sz="1750">
                <a:solidFill>
                  <a:schemeClr val="dk1"/>
                </a:solidFill>
                <a:latin typeface="Readex Pro Medium"/>
                <a:ea typeface="Readex Pro Medium"/>
                <a:cs typeface="Readex Pro Medium"/>
                <a:sym typeface="Readex Pro Medium"/>
              </a:rPr>
              <a:t> kann dein*e Freund*in </a:t>
            </a:r>
            <a:r>
              <a:rPr lang="de-DE" sz="1750" b="1">
                <a:solidFill>
                  <a:schemeClr val="dk1"/>
                </a:solidFill>
                <a:latin typeface="Readex Pro"/>
                <a:ea typeface="Readex Pro"/>
                <a:cs typeface="Readex Pro"/>
                <a:sym typeface="Readex Pro"/>
              </a:rPr>
              <a:t>dem Chatbot stellen</a:t>
            </a:r>
            <a:r>
              <a:rPr lang="de-DE" sz="1750">
                <a:solidFill>
                  <a:schemeClr val="dk1"/>
                </a:solidFill>
                <a:latin typeface="Readex Pro Medium"/>
                <a:ea typeface="Readex Pro Medium"/>
                <a:cs typeface="Readex Pro Medium"/>
                <a:sym typeface="Readex Pro Medium"/>
              </a:rPr>
              <a:t>, um </a:t>
            </a:r>
            <a:r>
              <a:rPr lang="de-DE" sz="1750" b="1">
                <a:solidFill>
                  <a:schemeClr val="dk1"/>
                </a:solidFill>
                <a:latin typeface="Readex Pro"/>
                <a:ea typeface="Readex Pro"/>
                <a:cs typeface="Readex Pro"/>
                <a:sym typeface="Readex Pro"/>
              </a:rPr>
              <a:t>Unterstützung</a:t>
            </a:r>
            <a:r>
              <a:rPr lang="de-DE" sz="1750">
                <a:solidFill>
                  <a:schemeClr val="dk1"/>
                </a:solidFill>
                <a:latin typeface="Readex Pro Medium"/>
                <a:ea typeface="Readex Pro Medium"/>
                <a:cs typeface="Readex Pro Medium"/>
                <a:sym typeface="Readex Pro Medium"/>
              </a:rPr>
              <a:t> im Vorfeld zu Fallbeispiel 1 oder nach dem Vorfall in Fallbeispiel 2 </a:t>
            </a:r>
            <a:r>
              <a:rPr lang="de-DE" sz="1750" b="1">
                <a:solidFill>
                  <a:schemeClr val="dk1"/>
                </a:solidFill>
                <a:latin typeface="Readex Pro"/>
                <a:ea typeface="Readex Pro"/>
                <a:cs typeface="Readex Pro"/>
                <a:sym typeface="Readex Pro"/>
              </a:rPr>
              <a:t>zu erhalten</a:t>
            </a:r>
            <a:r>
              <a:rPr lang="de-DE" sz="1750">
                <a:solidFill>
                  <a:schemeClr val="dk1"/>
                </a:solidFill>
                <a:latin typeface="Readex Pro Medium"/>
                <a:ea typeface="Readex Pro Medium"/>
                <a:cs typeface="Readex Pro Medium"/>
                <a:sym typeface="Readex Pro Medium"/>
              </a:rPr>
              <a:t>?</a:t>
            </a:r>
            <a:endParaRPr sz="1750">
              <a:solidFill>
                <a:schemeClr val="dk1"/>
              </a:solidFill>
              <a:latin typeface="Readex Pro Medium"/>
              <a:ea typeface="Readex Pro Medium"/>
              <a:cs typeface="Readex Pro Medium"/>
              <a:sym typeface="Readex Pro Medium"/>
            </a:endParaRPr>
          </a:p>
        </p:txBody>
      </p:sp>
      <p:sp>
        <p:nvSpPr>
          <p:cNvPr id="606" name="Google Shape;606;p50"/>
          <p:cNvSpPr txBox="1"/>
          <p:nvPr/>
        </p:nvSpPr>
        <p:spPr>
          <a:xfrm>
            <a:off x="0" y="4801775"/>
            <a:ext cx="58197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7"/>
              </a:rPr>
              <a:t>Private Data</a:t>
            </a:r>
            <a:r>
              <a:rPr lang="de-DE" sz="900" b="0" i="0" u="none" strike="noStrike" cap="none">
                <a:solidFill>
                  <a:srgbClr val="000000"/>
                </a:solidFill>
                <a:latin typeface="Readex Pro"/>
                <a:ea typeface="Readex Pro"/>
                <a:cs typeface="Readex Pro"/>
                <a:sym typeface="Readex Pro"/>
              </a:rPr>
              <a:t> &amp; </a:t>
            </a:r>
            <a:r>
              <a:rPr lang="de-DE" sz="900" u="sng">
                <a:solidFill>
                  <a:schemeClr val="hlink"/>
                </a:solidFill>
                <a:latin typeface="Readex Pro"/>
                <a:ea typeface="Readex Pro"/>
                <a:cs typeface="Readex Pro"/>
                <a:sym typeface="Readex Pro"/>
                <a:hlinkClick r:id="rId8"/>
              </a:rPr>
              <a:t>New Message</a:t>
            </a:r>
            <a:r>
              <a:rPr lang="de-DE" sz="900">
                <a:latin typeface="Readex Pro"/>
                <a:ea typeface="Readex Pro"/>
                <a:cs typeface="Readex Pro"/>
                <a:sym typeface="Readex Pro"/>
              </a:rPr>
              <a:t> </a:t>
            </a:r>
            <a:r>
              <a:rPr lang="de-DE" sz="900" b="0" i="0" u="none" strike="noStrike" cap="none">
                <a:solidFill>
                  <a:srgbClr val="000000"/>
                </a:solidFill>
                <a:latin typeface="Readex Pro"/>
                <a:ea typeface="Readex Pro"/>
                <a:cs typeface="Readex Pro"/>
                <a:sym typeface="Readex Pro"/>
              </a:rPr>
              <a:t>von </a:t>
            </a:r>
            <a:r>
              <a:rPr lang="de-DE" sz="900" u="sng">
                <a:solidFill>
                  <a:schemeClr val="hlink"/>
                </a:solidFill>
                <a:latin typeface="Readex Pro"/>
                <a:ea typeface="Readex Pro"/>
                <a:cs typeface="Readex Pro"/>
                <a:sym typeface="Readex Pro"/>
                <a:hlinkClick r:id="rId9"/>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pic>
        <p:nvPicPr>
          <p:cNvPr id="607" name="Google Shape;607;p50" descr="A blue background with black lines&#10;&#10;Description automatically generated"/>
          <p:cNvPicPr preferRelativeResize="0"/>
          <p:nvPr/>
        </p:nvPicPr>
        <p:blipFill rotWithShape="1">
          <a:blip r:embed="rId6">
            <a:alphaModFix/>
          </a:blip>
          <a:srcRect/>
          <a:stretch/>
        </p:blipFill>
        <p:spPr>
          <a:xfrm rot="-2017763">
            <a:off x="78846" y="1271207"/>
            <a:ext cx="959940" cy="220447"/>
          </a:xfrm>
          <a:prstGeom prst="rect">
            <a:avLst/>
          </a:prstGeom>
          <a:noFill/>
          <a:ln>
            <a:noFill/>
          </a:ln>
          <a:effectLst>
            <a:outerShdw blurRad="57150" dist="19050" dir="5400000" algn="bl" rotWithShape="0">
              <a:srgbClr val="000000">
                <a:alpha val="498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51"/>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32</a:t>
            </a:fld>
            <a:endParaRPr/>
          </a:p>
        </p:txBody>
      </p:sp>
      <p:sp>
        <p:nvSpPr>
          <p:cNvPr id="613" name="Google Shape;613;p51"/>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32</a:t>
            </a:fld>
            <a:endParaRPr sz="900" b="0" i="0" u="none" strike="noStrike" cap="none">
              <a:solidFill>
                <a:srgbClr val="888888"/>
              </a:solidFill>
              <a:latin typeface="Calibri"/>
              <a:ea typeface="Calibri"/>
              <a:cs typeface="Calibri"/>
              <a:sym typeface="Calibri"/>
            </a:endParaRPr>
          </a:p>
        </p:txBody>
      </p:sp>
      <p:sp>
        <p:nvSpPr>
          <p:cNvPr id="614" name="Google Shape;614;p51"/>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15" name="Google Shape;615;p51"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616" name="Google Shape;616;p51"/>
          <p:cNvGrpSpPr/>
          <p:nvPr/>
        </p:nvGrpSpPr>
        <p:grpSpPr>
          <a:xfrm>
            <a:off x="136497" y="117136"/>
            <a:ext cx="849300" cy="340200"/>
            <a:chOff x="136497" y="117136"/>
            <a:chExt cx="849300" cy="340200"/>
          </a:xfrm>
        </p:grpSpPr>
        <p:sp>
          <p:nvSpPr>
            <p:cNvPr id="617" name="Google Shape;617;p5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18" name="Google Shape;618;p5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619" name="Google Shape;619;p51" title="undraw_new-message_qvv6.png"/>
          <p:cNvPicPr preferRelativeResize="0"/>
          <p:nvPr/>
        </p:nvPicPr>
        <p:blipFill>
          <a:blip r:embed="rId4">
            <a:alphaModFix/>
          </a:blip>
          <a:stretch>
            <a:fillRect/>
          </a:stretch>
        </p:blipFill>
        <p:spPr>
          <a:xfrm>
            <a:off x="2290191" y="1419139"/>
            <a:ext cx="1715131" cy="1839099"/>
          </a:xfrm>
          <a:prstGeom prst="rect">
            <a:avLst/>
          </a:prstGeom>
          <a:noFill/>
          <a:ln>
            <a:noFill/>
          </a:ln>
          <a:effectLst>
            <a:outerShdw blurRad="57150" dist="19050" dir="5400000" algn="bl" rotWithShape="0">
              <a:srgbClr val="000000">
                <a:alpha val="49800"/>
              </a:srgbClr>
            </a:outerShdw>
          </a:effectLst>
        </p:spPr>
      </p:pic>
      <p:pic>
        <p:nvPicPr>
          <p:cNvPr id="620" name="Google Shape;620;p51" descr="A blue background with black lines&#10;&#10;Description automatically generated"/>
          <p:cNvPicPr preferRelativeResize="0"/>
          <p:nvPr/>
        </p:nvPicPr>
        <p:blipFill rotWithShape="1">
          <a:blip r:embed="rId5">
            <a:alphaModFix/>
          </a:blip>
          <a:srcRect/>
          <a:stretch/>
        </p:blipFill>
        <p:spPr>
          <a:xfrm rot="-2017763">
            <a:off x="1923568" y="1347407"/>
            <a:ext cx="959940" cy="220447"/>
          </a:xfrm>
          <a:prstGeom prst="rect">
            <a:avLst/>
          </a:prstGeom>
          <a:noFill/>
          <a:ln>
            <a:noFill/>
          </a:ln>
          <a:effectLst>
            <a:outerShdw blurRad="57150" dist="19050" dir="5400000" algn="bl" rotWithShape="0">
              <a:srgbClr val="000000">
                <a:alpha val="49800"/>
              </a:srgbClr>
            </a:outerShdw>
          </a:effectLst>
        </p:spPr>
      </p:pic>
      <p:pic>
        <p:nvPicPr>
          <p:cNvPr id="621" name="Google Shape;621;p51" title="undraw_private-data_7v0o.png"/>
          <p:cNvPicPr preferRelativeResize="0"/>
          <p:nvPr/>
        </p:nvPicPr>
        <p:blipFill>
          <a:blip r:embed="rId6">
            <a:alphaModFix/>
          </a:blip>
          <a:stretch>
            <a:fillRect/>
          </a:stretch>
        </p:blipFill>
        <p:spPr>
          <a:xfrm>
            <a:off x="5043708" y="1318250"/>
            <a:ext cx="2239976" cy="2011299"/>
          </a:xfrm>
          <a:prstGeom prst="rect">
            <a:avLst/>
          </a:prstGeom>
          <a:noFill/>
          <a:ln>
            <a:noFill/>
          </a:ln>
          <a:effectLst>
            <a:outerShdw blurRad="57150" dist="19050" dir="5400000" algn="bl" rotWithShape="0">
              <a:srgbClr val="000000">
                <a:alpha val="49800"/>
              </a:srgbClr>
            </a:outerShdw>
          </a:effectLst>
        </p:spPr>
      </p:pic>
      <p:pic>
        <p:nvPicPr>
          <p:cNvPr id="622" name="Google Shape;622;p51" descr="A blue background with black lines&#10;&#10;Description automatically generated"/>
          <p:cNvPicPr preferRelativeResize="0"/>
          <p:nvPr/>
        </p:nvPicPr>
        <p:blipFill rotWithShape="1">
          <a:blip r:embed="rId5">
            <a:alphaModFix/>
          </a:blip>
          <a:srcRect/>
          <a:stretch/>
        </p:blipFill>
        <p:spPr>
          <a:xfrm rot="-2017763">
            <a:off x="6575136" y="3108157"/>
            <a:ext cx="959940" cy="220447"/>
          </a:xfrm>
          <a:prstGeom prst="rect">
            <a:avLst/>
          </a:prstGeom>
          <a:noFill/>
          <a:ln>
            <a:noFill/>
          </a:ln>
          <a:effectLst>
            <a:outerShdw blurRad="57150" dist="19050" dir="5400000" algn="bl" rotWithShape="0">
              <a:srgbClr val="000000">
                <a:alpha val="49800"/>
              </a:srgbClr>
            </a:outerShdw>
          </a:effectLst>
        </p:spPr>
      </p:pic>
      <p:sp>
        <p:nvSpPr>
          <p:cNvPr id="623" name="Google Shape;623;p51"/>
          <p:cNvSpPr txBox="1"/>
          <p:nvPr/>
        </p:nvSpPr>
        <p:spPr>
          <a:xfrm>
            <a:off x="780100" y="3552725"/>
            <a:ext cx="7649400" cy="708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DE" sz="1700" b="1">
                <a:solidFill>
                  <a:schemeClr val="dk1"/>
                </a:solidFill>
                <a:latin typeface="Readex Pro"/>
                <a:ea typeface="Readex Pro"/>
                <a:cs typeface="Readex Pro"/>
                <a:sym typeface="Readex Pro"/>
              </a:rPr>
              <a:t>Cybermobbing</a:t>
            </a:r>
            <a:r>
              <a:rPr lang="de-DE" sz="1700">
                <a:solidFill>
                  <a:schemeClr val="dk1"/>
                </a:solidFill>
                <a:latin typeface="Readex Pro"/>
                <a:ea typeface="Readex Pro"/>
                <a:cs typeface="Readex Pro"/>
                <a:sym typeface="Readex Pro"/>
              </a:rPr>
              <a:t>: Was kann ich gegen Cybermobbing unternehmen?</a:t>
            </a:r>
            <a:endParaRPr sz="1700">
              <a:solidFill>
                <a:schemeClr val="dk1"/>
              </a:solidFill>
              <a:latin typeface="Readex Pro"/>
              <a:ea typeface="Readex Pro"/>
              <a:cs typeface="Readex Pro"/>
              <a:sym typeface="Readex Pro"/>
            </a:endParaRPr>
          </a:p>
          <a:p>
            <a:pPr marL="0" lvl="0" indent="0" algn="ctr" rtl="0">
              <a:spcBef>
                <a:spcPts val="0"/>
              </a:spcBef>
              <a:spcAft>
                <a:spcPts val="0"/>
              </a:spcAft>
              <a:buNone/>
            </a:pPr>
            <a:r>
              <a:rPr lang="de-DE" sz="1700" b="1">
                <a:solidFill>
                  <a:schemeClr val="dk1"/>
                </a:solidFill>
                <a:latin typeface="Readex Pro"/>
                <a:ea typeface="Readex Pro"/>
                <a:cs typeface="Readex Pro"/>
                <a:sym typeface="Readex Pro"/>
              </a:rPr>
              <a:t>Privatsphäre</a:t>
            </a:r>
            <a:r>
              <a:rPr lang="de-DE" sz="1700">
                <a:solidFill>
                  <a:schemeClr val="dk1"/>
                </a:solidFill>
                <a:latin typeface="Readex Pro"/>
                <a:ea typeface="Readex Pro"/>
                <a:cs typeface="Readex Pro"/>
                <a:sym typeface="Readex Pro"/>
              </a:rPr>
              <a:t>: Wie schütze ich meine Daten?</a:t>
            </a:r>
            <a:endParaRPr sz="1700">
              <a:solidFill>
                <a:schemeClr val="dk1"/>
              </a:solidFill>
              <a:latin typeface="Readex Pro"/>
              <a:ea typeface="Readex Pro"/>
              <a:cs typeface="Readex Pro"/>
              <a:sym typeface="Readex Pro"/>
            </a:endParaRPr>
          </a:p>
        </p:txBody>
      </p:sp>
      <p:sp>
        <p:nvSpPr>
          <p:cNvPr id="624" name="Google Shape;624;p51"/>
          <p:cNvSpPr txBox="1"/>
          <p:nvPr/>
        </p:nvSpPr>
        <p:spPr>
          <a:xfrm>
            <a:off x="0" y="4801775"/>
            <a:ext cx="58197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7"/>
              </a:rPr>
              <a:t>Private Data</a:t>
            </a:r>
            <a:r>
              <a:rPr lang="de-DE" sz="900" b="0" i="0" u="none" strike="noStrike" cap="none">
                <a:solidFill>
                  <a:srgbClr val="000000"/>
                </a:solidFill>
                <a:latin typeface="Readex Pro"/>
                <a:ea typeface="Readex Pro"/>
                <a:cs typeface="Readex Pro"/>
                <a:sym typeface="Readex Pro"/>
              </a:rPr>
              <a:t> &amp; </a:t>
            </a:r>
            <a:r>
              <a:rPr lang="de-DE" sz="900" u="sng">
                <a:solidFill>
                  <a:schemeClr val="hlink"/>
                </a:solidFill>
                <a:latin typeface="Readex Pro"/>
                <a:ea typeface="Readex Pro"/>
                <a:cs typeface="Readex Pro"/>
                <a:sym typeface="Readex Pro"/>
                <a:hlinkClick r:id="rId8"/>
              </a:rPr>
              <a:t>New Message</a:t>
            </a:r>
            <a:r>
              <a:rPr lang="de-DE" sz="900">
                <a:latin typeface="Readex Pro"/>
                <a:ea typeface="Readex Pro"/>
                <a:cs typeface="Readex Pro"/>
                <a:sym typeface="Readex Pro"/>
              </a:rPr>
              <a:t> </a:t>
            </a:r>
            <a:r>
              <a:rPr lang="de-DE" sz="900" b="0" i="0" u="none" strike="noStrike" cap="none">
                <a:solidFill>
                  <a:srgbClr val="000000"/>
                </a:solidFill>
                <a:latin typeface="Readex Pro"/>
                <a:ea typeface="Readex Pro"/>
                <a:cs typeface="Readex Pro"/>
                <a:sym typeface="Readex Pro"/>
              </a:rPr>
              <a:t>von </a:t>
            </a:r>
            <a:r>
              <a:rPr lang="de-DE" sz="900" u="sng">
                <a:solidFill>
                  <a:schemeClr val="hlink"/>
                </a:solidFill>
                <a:latin typeface="Readex Pro"/>
                <a:ea typeface="Readex Pro"/>
                <a:cs typeface="Readex Pro"/>
                <a:sym typeface="Readex Pro"/>
                <a:hlinkClick r:id="rId9"/>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sp>
        <p:nvSpPr>
          <p:cNvPr id="625" name="Google Shape;625;p51"/>
          <p:cNvSpPr/>
          <p:nvPr/>
        </p:nvSpPr>
        <p:spPr>
          <a:xfrm>
            <a:off x="3594450" y="447150"/>
            <a:ext cx="2058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626" name="Google Shape;626;p51"/>
          <p:cNvSpPr txBox="1">
            <a:spLocks noGrp="1"/>
          </p:cNvSpPr>
          <p:nvPr>
            <p:ph type="title"/>
          </p:nvPr>
        </p:nvSpPr>
        <p:spPr>
          <a:xfrm>
            <a:off x="550575" y="360363"/>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rgbClr val="000000"/>
              </a:buClr>
              <a:buSzPts val="3600"/>
              <a:buFont typeface="Arial"/>
              <a:buNone/>
            </a:pPr>
            <a:r>
              <a:rPr lang="de-DE" sz="2400"/>
              <a:t>   Soziale Medien</a:t>
            </a:r>
            <a:br>
              <a:rPr lang="de-DE" sz="2400"/>
            </a:br>
            <a:r>
              <a:rPr lang="de-DE" sz="2400"/>
              <a:t>Leitfragen</a:t>
            </a:r>
            <a:endParaRPr sz="2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Google Shape;631;p52"/>
          <p:cNvSpPr/>
          <p:nvPr/>
        </p:nvSpPr>
        <p:spPr>
          <a:xfrm>
            <a:off x="3560800" y="639600"/>
            <a:ext cx="17661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632" name="Google Shape;632;p52"/>
          <p:cNvSpPr txBox="1"/>
          <p:nvPr/>
        </p:nvSpPr>
        <p:spPr>
          <a:xfrm>
            <a:off x="461725" y="536550"/>
            <a:ext cx="7920000" cy="4452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de-DE" sz="2400" b="0" i="0" u="none" strike="noStrike" cap="none">
                <a:solidFill>
                  <a:schemeClr val="dk1"/>
                </a:solidFill>
                <a:latin typeface="Patua One"/>
                <a:ea typeface="Patua One"/>
                <a:cs typeface="Patua One"/>
                <a:sym typeface="Patua One"/>
              </a:rPr>
              <a:t>Challenge </a:t>
            </a:r>
            <a:r>
              <a:rPr lang="de-DE" sz="2400">
                <a:solidFill>
                  <a:schemeClr val="dk1"/>
                </a:solidFill>
                <a:latin typeface="Patua One"/>
                <a:ea typeface="Patua One"/>
                <a:cs typeface="Patua One"/>
                <a:sym typeface="Patua One"/>
              </a:rPr>
              <a:t>3</a:t>
            </a:r>
            <a:r>
              <a:rPr lang="de-DE" sz="2400" b="0" i="0" u="none" strike="noStrike" cap="none">
                <a:solidFill>
                  <a:schemeClr val="dk1"/>
                </a:solidFill>
                <a:latin typeface="Patua One"/>
                <a:ea typeface="Patua One"/>
                <a:cs typeface="Patua One"/>
                <a:sym typeface="Patua One"/>
              </a:rPr>
              <a:t>:</a:t>
            </a:r>
            <a:endParaRPr sz="2400" b="0" i="0" u="none" strike="noStrike" cap="none">
              <a:solidFill>
                <a:schemeClr val="dk1"/>
              </a:solidFill>
              <a:latin typeface="Patua One"/>
              <a:ea typeface="Patua One"/>
              <a:cs typeface="Patua One"/>
              <a:sym typeface="Patua One"/>
            </a:endParaRPr>
          </a:p>
          <a:p>
            <a:pPr marL="0" marR="0" lvl="0" indent="0" algn="ctr" rtl="0">
              <a:lnSpc>
                <a:spcPct val="90000"/>
              </a:lnSpc>
              <a:spcBef>
                <a:spcPts val="0"/>
              </a:spcBef>
              <a:spcAft>
                <a:spcPts val="0"/>
              </a:spcAft>
              <a:buClr>
                <a:srgbClr val="000000"/>
              </a:buClr>
              <a:buSzPts val="3600"/>
              <a:buFont typeface="Arial"/>
              <a:buNone/>
            </a:pPr>
            <a:r>
              <a:rPr lang="de-DE" sz="2200">
                <a:solidFill>
                  <a:schemeClr val="dk1"/>
                </a:solidFill>
                <a:latin typeface="Patua One"/>
                <a:ea typeface="Patua One"/>
                <a:cs typeface="Patua One"/>
                <a:sym typeface="Patua One"/>
              </a:rPr>
              <a:t>Wie wird ein Chatbot entwickelt?</a:t>
            </a:r>
            <a:endParaRPr sz="2200" b="0" i="0" u="none" strike="noStrike" cap="none">
              <a:solidFill>
                <a:schemeClr val="dk1"/>
              </a:solidFill>
              <a:latin typeface="Patua One"/>
              <a:ea typeface="Patua One"/>
              <a:cs typeface="Patua One"/>
              <a:sym typeface="Patua One"/>
            </a:endParaRPr>
          </a:p>
        </p:txBody>
      </p:sp>
      <p:sp>
        <p:nvSpPr>
          <p:cNvPr id="633" name="Google Shape;633;p52"/>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33</a:t>
            </a:fld>
            <a:endParaRPr/>
          </a:p>
        </p:txBody>
      </p:sp>
      <p:sp>
        <p:nvSpPr>
          <p:cNvPr id="634" name="Google Shape;634;p52"/>
          <p:cNvSpPr txBox="1">
            <a:spLocks noGrp="1"/>
          </p:cNvSpPr>
          <p:nvPr>
            <p:ph type="body" idx="1"/>
          </p:nvPr>
        </p:nvSpPr>
        <p:spPr>
          <a:xfrm>
            <a:off x="483850" y="1689911"/>
            <a:ext cx="7920000" cy="7539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1200"/>
              <a:buNone/>
            </a:pPr>
            <a:r>
              <a:rPr lang="de-DE">
                <a:solidFill>
                  <a:srgbClr val="000000"/>
                </a:solidFill>
              </a:rPr>
              <a:t>Wir wollen einen Chatbot entwickeln, der die Betroffenen unterstützen kann im Umgang mit sozialen Medien</a:t>
            </a:r>
            <a:endParaRPr>
              <a:solidFill>
                <a:srgbClr val="000000"/>
              </a:solidFill>
            </a:endParaRPr>
          </a:p>
          <a:p>
            <a:pPr marL="0" lvl="0" indent="0" algn="ctr" rtl="0">
              <a:lnSpc>
                <a:spcPct val="90000"/>
              </a:lnSpc>
              <a:spcBef>
                <a:spcPts val="0"/>
              </a:spcBef>
              <a:spcAft>
                <a:spcPts val="0"/>
              </a:spcAft>
              <a:buSzPts val="1200"/>
              <a:buNone/>
            </a:pPr>
            <a:endParaRPr>
              <a:solidFill>
                <a:srgbClr val="000000"/>
              </a:solidFill>
            </a:endParaRPr>
          </a:p>
        </p:txBody>
      </p:sp>
      <p:sp>
        <p:nvSpPr>
          <p:cNvPr id="635" name="Google Shape;635;p52"/>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33</a:t>
            </a:fld>
            <a:endParaRPr sz="900" b="0" i="0" u="none" strike="noStrike" cap="none">
              <a:solidFill>
                <a:srgbClr val="888888"/>
              </a:solidFill>
              <a:latin typeface="Calibri"/>
              <a:ea typeface="Calibri"/>
              <a:cs typeface="Calibri"/>
              <a:sym typeface="Calibri"/>
            </a:endParaRPr>
          </a:p>
        </p:txBody>
      </p:sp>
      <p:sp>
        <p:nvSpPr>
          <p:cNvPr id="636" name="Google Shape;636;p52"/>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37" name="Google Shape;637;p52" descr="A blue and green rectangles&#10;&#10;Description automatically generated"/>
          <p:cNvPicPr preferRelativeResize="0"/>
          <p:nvPr/>
        </p:nvPicPr>
        <p:blipFill rotWithShape="1">
          <a:blip r:embed="rId3">
            <a:alphaModFix/>
          </a:blip>
          <a:srcRect/>
          <a:stretch/>
        </p:blipFill>
        <p:spPr>
          <a:xfrm>
            <a:off x="175377" y="169482"/>
            <a:ext cx="606840" cy="179923"/>
          </a:xfrm>
          <a:prstGeom prst="rect">
            <a:avLst/>
          </a:prstGeom>
          <a:noFill/>
          <a:ln>
            <a:noFill/>
          </a:ln>
        </p:spPr>
      </p:pic>
      <p:grpSp>
        <p:nvGrpSpPr>
          <p:cNvPr id="638" name="Google Shape;638;p52"/>
          <p:cNvGrpSpPr/>
          <p:nvPr/>
        </p:nvGrpSpPr>
        <p:grpSpPr>
          <a:xfrm>
            <a:off x="136497" y="117136"/>
            <a:ext cx="849342" cy="340064"/>
            <a:chOff x="136497" y="117136"/>
            <a:chExt cx="849342" cy="340064"/>
          </a:xfrm>
        </p:grpSpPr>
        <p:sp>
          <p:nvSpPr>
            <p:cNvPr id="639" name="Google Shape;639;p52"/>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40" name="Google Shape;640;p52"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641" name="Google Shape;641;p52"/>
          <p:cNvSpPr/>
          <p:nvPr/>
        </p:nvSpPr>
        <p:spPr>
          <a:xfrm>
            <a:off x="2339838" y="2384864"/>
            <a:ext cx="4772700" cy="7671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42" name="Google Shape;642;p52"/>
          <p:cNvSpPr/>
          <p:nvPr/>
        </p:nvSpPr>
        <p:spPr>
          <a:xfrm>
            <a:off x="2339838" y="3151954"/>
            <a:ext cx="4772700" cy="7671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43" name="Google Shape;643;p52"/>
          <p:cNvSpPr txBox="1"/>
          <p:nvPr/>
        </p:nvSpPr>
        <p:spPr>
          <a:xfrm>
            <a:off x="2339838" y="2384864"/>
            <a:ext cx="4772700" cy="767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b="0" i="0" u="none" strike="noStrike" cap="none">
                <a:solidFill>
                  <a:schemeClr val="dk1"/>
                </a:solidFill>
                <a:latin typeface="Readex Pro"/>
                <a:ea typeface="Readex Pro"/>
                <a:cs typeface="Readex Pro"/>
                <a:sym typeface="Readex Pro"/>
              </a:rPr>
              <a:t>Training</a:t>
            </a:r>
            <a:endParaRPr sz="2100" b="0" i="0" u="none" strike="noStrike" cap="none">
              <a:solidFill>
                <a:schemeClr val="dk1"/>
              </a:solidFill>
              <a:latin typeface="Readex Pro"/>
              <a:ea typeface="Readex Pro"/>
              <a:cs typeface="Readex Pro"/>
              <a:sym typeface="Readex Pro"/>
            </a:endParaRPr>
          </a:p>
        </p:txBody>
      </p:sp>
      <p:sp>
        <p:nvSpPr>
          <p:cNvPr id="644" name="Google Shape;644;p52"/>
          <p:cNvSpPr txBox="1"/>
          <p:nvPr/>
        </p:nvSpPr>
        <p:spPr>
          <a:xfrm>
            <a:off x="2339920" y="3151954"/>
            <a:ext cx="4772700" cy="76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2100"/>
              <a:buFont typeface="Arial"/>
              <a:buNone/>
            </a:pPr>
            <a:r>
              <a:rPr lang="de-DE" sz="2100">
                <a:solidFill>
                  <a:schemeClr val="dk1"/>
                </a:solidFill>
                <a:latin typeface="Readex Pro"/>
                <a:ea typeface="Readex Pro"/>
                <a:cs typeface="Readex Pro"/>
                <a:sym typeface="Readex Pro"/>
              </a:rPr>
              <a:t>Fine-Tuning</a:t>
            </a:r>
            <a:endParaRPr sz="2100">
              <a:solidFill>
                <a:schemeClr val="dk1"/>
              </a:solidFill>
              <a:latin typeface="Readex Pro"/>
              <a:ea typeface="Readex Pro"/>
              <a:cs typeface="Readex Pro"/>
              <a:sym typeface="Readex Pro"/>
            </a:endParaRPr>
          </a:p>
        </p:txBody>
      </p:sp>
      <p:sp>
        <p:nvSpPr>
          <p:cNvPr id="645" name="Google Shape;645;p52"/>
          <p:cNvSpPr/>
          <p:nvPr/>
        </p:nvSpPr>
        <p:spPr>
          <a:xfrm>
            <a:off x="2031375" y="2464964"/>
            <a:ext cx="606900" cy="606900"/>
          </a:xfrm>
          <a:prstGeom prst="ellipse">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rgbClr val="000000"/>
                </a:solidFill>
                <a:latin typeface="Readex Pro SemiBold"/>
                <a:ea typeface="Readex Pro SemiBold"/>
                <a:cs typeface="Readex Pro SemiBold"/>
                <a:sym typeface="Readex Pro SemiBold"/>
              </a:rPr>
              <a:t>1</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646" name="Google Shape;646;p52"/>
          <p:cNvSpPr/>
          <p:nvPr/>
        </p:nvSpPr>
        <p:spPr>
          <a:xfrm>
            <a:off x="2031375" y="3232052"/>
            <a:ext cx="606900" cy="606900"/>
          </a:xfrm>
          <a:prstGeom prst="ellipse">
            <a:avLst/>
          </a:prstGeom>
          <a:solidFill>
            <a:srgbClr val="CFE2F3"/>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chemeClr val="dk1"/>
                </a:solidFill>
                <a:latin typeface="Readex Pro SemiBold"/>
                <a:ea typeface="Readex Pro SemiBold"/>
                <a:cs typeface="Readex Pro SemiBold"/>
                <a:sym typeface="Readex Pro SemiBold"/>
              </a:rPr>
              <a:t>2</a:t>
            </a:r>
            <a:endParaRPr sz="1400" b="0" i="0" u="none" strike="noStrike" cap="none">
              <a:solidFill>
                <a:srgbClr val="000000"/>
              </a:solidFill>
              <a:latin typeface="Calibri"/>
              <a:ea typeface="Calibri"/>
              <a:cs typeface="Calibri"/>
              <a:sym typeface="Calibri"/>
            </a:endParaRPr>
          </a:p>
        </p:txBody>
      </p:sp>
      <p:sp>
        <p:nvSpPr>
          <p:cNvPr id="647" name="Google Shape;647;p52"/>
          <p:cNvSpPr/>
          <p:nvPr/>
        </p:nvSpPr>
        <p:spPr>
          <a:xfrm>
            <a:off x="2343050" y="3919054"/>
            <a:ext cx="4772700" cy="606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48" name="Google Shape;648;p52"/>
          <p:cNvSpPr txBox="1"/>
          <p:nvPr/>
        </p:nvSpPr>
        <p:spPr>
          <a:xfrm>
            <a:off x="2342450" y="3919054"/>
            <a:ext cx="4772700" cy="728700"/>
          </a:xfrm>
          <a:prstGeom prst="rect">
            <a:avLst/>
          </a:prstGeom>
          <a:solidFill>
            <a:srgbClr val="FF99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a:solidFill>
                  <a:schemeClr val="dk1"/>
                </a:solidFill>
                <a:latin typeface="Readex Pro"/>
                <a:ea typeface="Readex Pro"/>
                <a:cs typeface="Readex Pro"/>
                <a:sym typeface="Readex Pro"/>
              </a:rPr>
              <a:t>Umgang mit Fehl-/Desinformationen</a:t>
            </a:r>
            <a:endParaRPr sz="2100" b="0" i="0" u="none" strike="noStrike" cap="none">
              <a:solidFill>
                <a:schemeClr val="dk1"/>
              </a:solidFill>
              <a:latin typeface="Readex Pro"/>
              <a:ea typeface="Readex Pro"/>
              <a:cs typeface="Readex Pro"/>
              <a:sym typeface="Readex Pro"/>
            </a:endParaRPr>
          </a:p>
        </p:txBody>
      </p:sp>
      <p:sp>
        <p:nvSpPr>
          <p:cNvPr id="649" name="Google Shape;649;p52"/>
          <p:cNvSpPr/>
          <p:nvPr/>
        </p:nvSpPr>
        <p:spPr>
          <a:xfrm>
            <a:off x="2031375" y="3979942"/>
            <a:ext cx="606900" cy="606900"/>
          </a:xfrm>
          <a:prstGeom prst="ellipse">
            <a:avLst/>
          </a:prstGeom>
          <a:solidFill>
            <a:srgbClr val="FFD896"/>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a:latin typeface="Readex Pro SemiBold"/>
                <a:ea typeface="Readex Pro SemiBold"/>
                <a:cs typeface="Readex Pro SemiBold"/>
                <a:sym typeface="Readex Pro SemiBold"/>
              </a:rPr>
              <a:t>3</a:t>
            </a:r>
            <a:endParaRPr sz="2600" b="0" i="0" u="none" strike="noStrike" cap="none">
              <a:solidFill>
                <a:srgbClr val="000000"/>
              </a:solidFill>
              <a:latin typeface="Readex Pro SemiBold"/>
              <a:ea typeface="Readex Pro SemiBold"/>
              <a:cs typeface="Readex Pro SemiBold"/>
              <a:sym typeface="Readex Pro SemiBo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3"/>
          <p:cNvSpPr/>
          <p:nvPr/>
        </p:nvSpPr>
        <p:spPr>
          <a:xfrm>
            <a:off x="3424376" y="438225"/>
            <a:ext cx="849300" cy="1470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655" name="Google Shape;655;p53"/>
          <p:cNvSpPr txBox="1">
            <a:spLocks noGrp="1"/>
          </p:cNvSpPr>
          <p:nvPr>
            <p:ph type="title"/>
          </p:nvPr>
        </p:nvSpPr>
        <p:spPr>
          <a:xfrm>
            <a:off x="550575" y="360363"/>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rgbClr val="000000"/>
              </a:buClr>
              <a:buSzPts val="3600"/>
              <a:buFont typeface="Arial"/>
              <a:buNone/>
            </a:pPr>
            <a:r>
              <a:rPr lang="de-DE" sz="2000"/>
              <a:t>   Aufbau des Chatbots</a:t>
            </a:r>
            <a:endParaRPr/>
          </a:p>
        </p:txBody>
      </p:sp>
      <p:sp>
        <p:nvSpPr>
          <p:cNvPr id="656" name="Google Shape;656;p53"/>
          <p:cNvSpPr txBox="1">
            <a:spLocks noGrp="1"/>
          </p:cNvSpPr>
          <p:nvPr>
            <p:ph type="body" idx="1"/>
          </p:nvPr>
        </p:nvSpPr>
        <p:spPr>
          <a:xfrm>
            <a:off x="644068" y="1194018"/>
            <a:ext cx="6480000" cy="37800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SzPts val="1200"/>
              <a:buNone/>
            </a:pPr>
            <a:endParaRPr/>
          </a:p>
          <a:p>
            <a:pPr marL="0" lvl="0" indent="0" algn="l" rtl="0">
              <a:lnSpc>
                <a:spcPct val="115000"/>
              </a:lnSpc>
              <a:spcBef>
                <a:spcPts val="0"/>
              </a:spcBef>
              <a:spcAft>
                <a:spcPts val="0"/>
              </a:spcAft>
              <a:buSzPts val="1200"/>
              <a:buNone/>
            </a:pPr>
            <a:endParaRPr/>
          </a:p>
        </p:txBody>
      </p:sp>
      <p:sp>
        <p:nvSpPr>
          <p:cNvPr id="657" name="Google Shape;657;p5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34</a:t>
            </a:fld>
            <a:endParaRPr/>
          </a:p>
        </p:txBody>
      </p:sp>
      <p:sp>
        <p:nvSpPr>
          <p:cNvPr id="658" name="Google Shape;658;p53"/>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34</a:t>
            </a:fld>
            <a:endParaRPr sz="900" b="0" i="0" u="none" strike="noStrike" cap="none">
              <a:solidFill>
                <a:srgbClr val="888888"/>
              </a:solidFill>
              <a:latin typeface="Calibri"/>
              <a:ea typeface="Calibri"/>
              <a:cs typeface="Calibri"/>
              <a:sym typeface="Calibri"/>
            </a:endParaRPr>
          </a:p>
        </p:txBody>
      </p:sp>
      <p:sp>
        <p:nvSpPr>
          <p:cNvPr id="659" name="Google Shape;659;p53"/>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60" name="Google Shape;660;p53"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661" name="Google Shape;661;p53"/>
          <p:cNvGrpSpPr/>
          <p:nvPr/>
        </p:nvGrpSpPr>
        <p:grpSpPr>
          <a:xfrm>
            <a:off x="136497" y="117136"/>
            <a:ext cx="849300" cy="340200"/>
            <a:chOff x="136497" y="117136"/>
            <a:chExt cx="849300" cy="340200"/>
          </a:xfrm>
        </p:grpSpPr>
        <p:sp>
          <p:nvSpPr>
            <p:cNvPr id="662" name="Google Shape;662;p5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63" name="Google Shape;663;p5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664" name="Google Shape;664;p53" title="Bildschirmfoto 2025-04-08 um 20.38.49.png"/>
          <p:cNvPicPr preferRelativeResize="0"/>
          <p:nvPr/>
        </p:nvPicPr>
        <p:blipFill>
          <a:blip r:embed="rId4">
            <a:alphaModFix/>
          </a:blip>
          <a:stretch>
            <a:fillRect/>
          </a:stretch>
        </p:blipFill>
        <p:spPr>
          <a:xfrm>
            <a:off x="1166312" y="702525"/>
            <a:ext cx="6688538" cy="4157475"/>
          </a:xfrm>
          <a:prstGeom prst="rect">
            <a:avLst/>
          </a:prstGeom>
          <a:noFill/>
          <a:ln>
            <a:noFill/>
          </a:ln>
        </p:spPr>
      </p:pic>
      <p:sp>
        <p:nvSpPr>
          <p:cNvPr id="665" name="Google Shape;665;p53"/>
          <p:cNvSpPr/>
          <p:nvPr/>
        </p:nvSpPr>
        <p:spPr>
          <a:xfrm>
            <a:off x="3019350" y="2013600"/>
            <a:ext cx="3105300" cy="1116300"/>
          </a:xfrm>
          <a:prstGeom prst="rect">
            <a:avLst/>
          </a:prstGeom>
          <a:solidFill>
            <a:schemeClr val="lt2"/>
          </a:solidFill>
          <a:ln w="9525" cap="flat" cmpd="sng">
            <a:solidFill>
              <a:schemeClr val="dk2"/>
            </a:solidFill>
            <a:prstDash val="solid"/>
            <a:round/>
            <a:headEnd type="none" w="sm" len="sm"/>
            <a:tailEnd type="none" w="sm" len="sm"/>
          </a:ln>
          <a:effectLst>
            <a:outerShdw blurRad="1271588" dist="47625" dir="2160000" algn="bl" rotWithShape="0">
              <a:srgbClr val="000000">
                <a:alpha val="22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a:latin typeface="Readex Pro"/>
                <a:ea typeface="Readex Pro"/>
                <a:cs typeface="Readex Pro"/>
                <a:sym typeface="Readex Pro"/>
              </a:rPr>
              <a:t>Wechsel in die Chatbot App</a:t>
            </a:r>
            <a:endParaRPr sz="1600" b="1">
              <a:latin typeface="Readex Pro"/>
              <a:ea typeface="Readex Pro"/>
              <a:cs typeface="Readex Pro"/>
              <a:sym typeface="Readex Pro"/>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54"/>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35</a:t>
            </a:fld>
            <a:endParaRPr/>
          </a:p>
        </p:txBody>
      </p:sp>
      <p:sp>
        <p:nvSpPr>
          <p:cNvPr id="671" name="Google Shape;671;p54"/>
          <p:cNvSpPr/>
          <p:nvPr/>
        </p:nvSpPr>
        <p:spPr>
          <a:xfrm>
            <a:off x="2693650" y="837025"/>
            <a:ext cx="11097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672" name="Google Shape;672;p54"/>
          <p:cNvSpPr txBox="1"/>
          <p:nvPr/>
        </p:nvSpPr>
        <p:spPr>
          <a:xfrm>
            <a:off x="483850" y="794042"/>
            <a:ext cx="7920000" cy="445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de-DE" sz="2400" b="0" i="0" u="none" strike="noStrike" cap="none">
                <a:solidFill>
                  <a:schemeClr val="dk1"/>
                </a:solidFill>
                <a:latin typeface="Patua One"/>
                <a:ea typeface="Patua One"/>
                <a:cs typeface="Patua One"/>
                <a:sym typeface="Patua One"/>
              </a:rPr>
              <a:t>Entwickle einen Chatbot</a:t>
            </a:r>
            <a:endParaRPr sz="1400" b="0" i="0" u="none" strike="noStrike" cap="none">
              <a:solidFill>
                <a:srgbClr val="000000"/>
              </a:solidFill>
              <a:latin typeface="Arial"/>
              <a:ea typeface="Arial"/>
              <a:cs typeface="Arial"/>
              <a:sym typeface="Arial"/>
            </a:endParaRPr>
          </a:p>
        </p:txBody>
      </p:sp>
      <p:sp>
        <p:nvSpPr>
          <p:cNvPr id="673" name="Google Shape;673;p54"/>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35</a:t>
            </a:fld>
            <a:endParaRPr sz="900" b="0" i="0" u="none" strike="noStrike" cap="none">
              <a:solidFill>
                <a:srgbClr val="888888"/>
              </a:solidFill>
              <a:latin typeface="Calibri"/>
              <a:ea typeface="Calibri"/>
              <a:cs typeface="Calibri"/>
              <a:sym typeface="Calibri"/>
            </a:endParaRPr>
          </a:p>
        </p:txBody>
      </p:sp>
      <p:sp>
        <p:nvSpPr>
          <p:cNvPr id="674" name="Google Shape;674;p54"/>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75" name="Google Shape;675;p54"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676" name="Google Shape;676;p54"/>
          <p:cNvGrpSpPr/>
          <p:nvPr/>
        </p:nvGrpSpPr>
        <p:grpSpPr>
          <a:xfrm>
            <a:off x="136497" y="117136"/>
            <a:ext cx="849300" cy="340200"/>
            <a:chOff x="136497" y="117136"/>
            <a:chExt cx="849300" cy="340200"/>
          </a:xfrm>
        </p:grpSpPr>
        <p:sp>
          <p:nvSpPr>
            <p:cNvPr id="677" name="Google Shape;677;p5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78" name="Google Shape;678;p5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679" name="Google Shape;679;p54"/>
          <p:cNvSpPr/>
          <p:nvPr/>
        </p:nvSpPr>
        <p:spPr>
          <a:xfrm>
            <a:off x="482875" y="1927075"/>
            <a:ext cx="8066100" cy="1005600"/>
          </a:xfrm>
          <a:prstGeom prst="rect">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800"/>
              <a:buFont typeface="Arial"/>
              <a:buNone/>
            </a:pPr>
            <a:r>
              <a:rPr lang="de-DE" sz="1800">
                <a:solidFill>
                  <a:schemeClr val="dk1"/>
                </a:solidFill>
                <a:latin typeface="Readex Pro"/>
                <a:ea typeface="Readex Pro"/>
                <a:cs typeface="Readex Pro"/>
                <a:sym typeface="Readex Pro"/>
              </a:rPr>
              <a:t>Stelle dem Chatbot die Leitfragen und eigene Fragen rund um Soziale Medien. Wie reagiert der Chatbot?</a:t>
            </a:r>
            <a:endParaRPr>
              <a:latin typeface="Calibri"/>
              <a:ea typeface="Calibri"/>
              <a:cs typeface="Calibri"/>
              <a:sym typeface="Calibri"/>
            </a:endParaRPr>
          </a:p>
        </p:txBody>
      </p:sp>
      <p:sp>
        <p:nvSpPr>
          <p:cNvPr id="680" name="Google Shape;680;p54"/>
          <p:cNvSpPr/>
          <p:nvPr/>
        </p:nvSpPr>
        <p:spPr>
          <a:xfrm>
            <a:off x="482875" y="3536674"/>
            <a:ext cx="2514600" cy="8157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a:solidFill>
                  <a:schemeClr val="dk1"/>
                </a:solidFill>
                <a:latin typeface="Readex Pro Light"/>
                <a:ea typeface="Readex Pro Light"/>
                <a:cs typeface="Readex Pro Light"/>
                <a:sym typeface="Readex Pro Light"/>
              </a:rPr>
              <a:t>Wie schütze ich meine Daten?</a:t>
            </a:r>
            <a:endParaRPr sz="1600">
              <a:solidFill>
                <a:schemeClr val="dk1"/>
              </a:solidFill>
              <a:latin typeface="Readex Pro Light"/>
              <a:ea typeface="Readex Pro Light"/>
              <a:cs typeface="Readex Pro Light"/>
              <a:sym typeface="Readex Pro Light"/>
            </a:endParaRPr>
          </a:p>
        </p:txBody>
      </p:sp>
      <p:sp>
        <p:nvSpPr>
          <p:cNvPr id="681" name="Google Shape;681;p54"/>
          <p:cNvSpPr/>
          <p:nvPr/>
        </p:nvSpPr>
        <p:spPr>
          <a:xfrm>
            <a:off x="3259275" y="3536675"/>
            <a:ext cx="2514600" cy="8157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de-DE" sz="1600">
                <a:solidFill>
                  <a:schemeClr val="dk1"/>
                </a:solidFill>
                <a:latin typeface="Readex Pro Light"/>
                <a:ea typeface="Readex Pro Light"/>
                <a:cs typeface="Readex Pro Light"/>
                <a:sym typeface="Readex Pro Light"/>
              </a:rPr>
              <a:t>Was kann ich gegen Cybermobbing unternehmen?</a:t>
            </a:r>
            <a:endParaRPr sz="1600">
              <a:solidFill>
                <a:schemeClr val="dk1"/>
              </a:solidFill>
              <a:latin typeface="Readex Pro Light"/>
              <a:ea typeface="Readex Pro Light"/>
              <a:cs typeface="Readex Pro Light"/>
              <a:sym typeface="Readex Pro Light"/>
            </a:endParaRPr>
          </a:p>
        </p:txBody>
      </p:sp>
      <p:sp>
        <p:nvSpPr>
          <p:cNvPr id="682" name="Google Shape;682;p54"/>
          <p:cNvSpPr/>
          <p:nvPr/>
        </p:nvSpPr>
        <p:spPr>
          <a:xfrm>
            <a:off x="6035675" y="3536549"/>
            <a:ext cx="2514600" cy="8157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a:solidFill>
                  <a:schemeClr val="dk1"/>
                </a:solidFill>
                <a:latin typeface="Readex Pro Light"/>
                <a:ea typeface="Readex Pro Light"/>
                <a:cs typeface="Readex Pro Light"/>
                <a:sym typeface="Readex Pro Light"/>
              </a:rPr>
              <a:t>Wie entscheidet TikTok was mir angezeigt wird?</a:t>
            </a:r>
            <a:endParaRPr sz="1600" b="0" i="0" u="none" strike="noStrike" cap="none">
              <a:solidFill>
                <a:schemeClr val="dk1"/>
              </a:solidFill>
              <a:latin typeface="Readex Pro Light"/>
              <a:ea typeface="Readex Pro Light"/>
              <a:cs typeface="Readex Pro Light"/>
              <a:sym typeface="Readex Pro Light"/>
            </a:endParaRPr>
          </a:p>
        </p:txBody>
      </p:sp>
      <p:sp>
        <p:nvSpPr>
          <p:cNvPr id="683" name="Google Shape;683;p54"/>
          <p:cNvSpPr/>
          <p:nvPr/>
        </p:nvSpPr>
        <p:spPr>
          <a:xfrm>
            <a:off x="483850" y="1320175"/>
            <a:ext cx="8066100" cy="606900"/>
          </a:xfrm>
          <a:prstGeom prst="rect">
            <a:avLst/>
          </a:prstGeom>
          <a:solidFill>
            <a:schemeClr val="accent6"/>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84" name="Google Shape;684;p54"/>
          <p:cNvSpPr/>
          <p:nvPr/>
        </p:nvSpPr>
        <p:spPr>
          <a:xfrm>
            <a:off x="201833" y="1345960"/>
            <a:ext cx="548700" cy="548700"/>
          </a:xfrm>
          <a:prstGeom prst="ellipse">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rgbClr val="000000"/>
                </a:solidFill>
                <a:latin typeface="Readex Pro SemiBold"/>
                <a:ea typeface="Readex Pro SemiBold"/>
                <a:cs typeface="Readex Pro SemiBold"/>
                <a:sym typeface="Readex Pro SemiBold"/>
              </a:rPr>
              <a:t>1</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685" name="Google Shape;685;p54"/>
          <p:cNvSpPr txBox="1"/>
          <p:nvPr/>
        </p:nvSpPr>
        <p:spPr>
          <a:xfrm>
            <a:off x="483850" y="1322388"/>
            <a:ext cx="8066100" cy="6069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b="0" i="0" u="none" strike="noStrike" cap="none">
                <a:solidFill>
                  <a:schemeClr val="dk1"/>
                </a:solidFill>
                <a:latin typeface="Readex Pro"/>
                <a:ea typeface="Readex Pro"/>
                <a:cs typeface="Readex Pro"/>
                <a:sym typeface="Readex Pro"/>
              </a:rPr>
              <a:t>Training</a:t>
            </a:r>
            <a:endParaRPr sz="2100" b="0" i="0" u="none" strike="noStrike" cap="none">
              <a:solidFill>
                <a:schemeClr val="dk1"/>
              </a:solidFill>
              <a:latin typeface="Readex Pro"/>
              <a:ea typeface="Readex Pro"/>
              <a:cs typeface="Readex Pro"/>
              <a:sym typeface="Readex Pro"/>
            </a:endParaRPr>
          </a:p>
        </p:txBody>
      </p:sp>
      <p:sp>
        <p:nvSpPr>
          <p:cNvPr id="686" name="Google Shape;686;p54"/>
          <p:cNvSpPr/>
          <p:nvPr/>
        </p:nvSpPr>
        <p:spPr>
          <a:xfrm>
            <a:off x="483200" y="3174275"/>
            <a:ext cx="8066100" cy="362400"/>
          </a:xfrm>
          <a:prstGeom prst="rect">
            <a:avLst/>
          </a:prstGeom>
          <a:solidFill>
            <a:srgbClr val="D1E6B5"/>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de-DE" sz="1700">
                <a:solidFill>
                  <a:schemeClr val="dk1"/>
                </a:solidFill>
                <a:latin typeface="Readex Pro Light"/>
                <a:ea typeface="Readex Pro Light"/>
                <a:cs typeface="Readex Pro Light"/>
                <a:sym typeface="Readex Pro Light"/>
              </a:rPr>
              <a:t>Leitfragen:</a:t>
            </a:r>
            <a:endParaRPr sz="1400" b="0" i="0" u="none" strike="noStrike" cap="none">
              <a:solidFill>
                <a:srgbClr val="000000"/>
              </a:solidFill>
              <a:latin typeface="Calibri"/>
              <a:ea typeface="Calibri"/>
              <a:cs typeface="Calibri"/>
              <a:sym typeface="Calibri"/>
            </a:endParaRPr>
          </a:p>
        </p:txBody>
      </p:sp>
    </p:spTree>
  </p:cSld>
  <p:clrMapOvr>
    <a:masterClrMapping/>
  </p:clrMapOvr>
  <p:transition spd="med">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55"/>
          <p:cNvSpPr/>
          <p:nvPr/>
        </p:nvSpPr>
        <p:spPr>
          <a:xfrm>
            <a:off x="1990725" y="460629"/>
            <a:ext cx="50820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692" name="Google Shape;692;p55"/>
          <p:cNvPicPr preferRelativeResize="0"/>
          <p:nvPr/>
        </p:nvPicPr>
        <p:blipFill>
          <a:blip r:embed="rId3">
            <a:alphaModFix/>
          </a:blip>
          <a:stretch>
            <a:fillRect/>
          </a:stretch>
        </p:blipFill>
        <p:spPr>
          <a:xfrm>
            <a:off x="483675" y="1330750"/>
            <a:ext cx="7462449" cy="3059100"/>
          </a:xfrm>
          <a:prstGeom prst="rect">
            <a:avLst/>
          </a:prstGeom>
          <a:noFill/>
          <a:ln>
            <a:noFill/>
          </a:ln>
        </p:spPr>
      </p:pic>
      <p:sp>
        <p:nvSpPr>
          <p:cNvPr id="693" name="Google Shape;693;p55"/>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von Teil 1:</a:t>
            </a:r>
            <a:endParaRPr/>
          </a:p>
        </p:txBody>
      </p:sp>
      <p:sp>
        <p:nvSpPr>
          <p:cNvPr id="694" name="Google Shape;694;p55"/>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36</a:t>
            </a:fld>
            <a:endParaRPr/>
          </a:p>
        </p:txBody>
      </p:sp>
      <p:grpSp>
        <p:nvGrpSpPr>
          <p:cNvPr id="695" name="Google Shape;695;p55"/>
          <p:cNvGrpSpPr/>
          <p:nvPr/>
        </p:nvGrpSpPr>
        <p:grpSpPr>
          <a:xfrm>
            <a:off x="136497" y="117136"/>
            <a:ext cx="849300" cy="340200"/>
            <a:chOff x="136497" y="117136"/>
            <a:chExt cx="849300" cy="340200"/>
          </a:xfrm>
        </p:grpSpPr>
        <p:sp>
          <p:nvSpPr>
            <p:cNvPr id="696" name="Google Shape;696;p5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97" name="Google Shape;697;p55"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698" name="Google Shape;698;p55"/>
          <p:cNvSpPr txBox="1"/>
          <p:nvPr/>
        </p:nvSpPr>
        <p:spPr>
          <a:xfrm>
            <a:off x="3306800" y="1650050"/>
            <a:ext cx="1054200" cy="340200"/>
          </a:xfrm>
          <a:prstGeom prst="rect">
            <a:avLst/>
          </a:prstGeom>
          <a:solidFill>
            <a:schemeClr val="lt1"/>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100">
                <a:solidFill>
                  <a:schemeClr val="dk1"/>
                </a:solidFill>
                <a:latin typeface="Calibri"/>
                <a:ea typeface="Calibri"/>
                <a:cs typeface="Calibri"/>
                <a:sym typeface="Calibri"/>
              </a:rPr>
              <a:t>Teil 1b</a:t>
            </a:r>
            <a:endParaRPr sz="2100">
              <a:solidFill>
                <a:schemeClr val="dk1"/>
              </a:solidFill>
              <a:latin typeface="Calibri"/>
              <a:ea typeface="Calibri"/>
              <a:cs typeface="Calibri"/>
              <a:sym typeface="Calibri"/>
            </a:endParaRPr>
          </a:p>
        </p:txBody>
      </p:sp>
      <p:pic>
        <p:nvPicPr>
          <p:cNvPr id="699" name="Google Shape;699;p55"/>
          <p:cNvPicPr preferRelativeResize="0"/>
          <p:nvPr/>
        </p:nvPicPr>
        <p:blipFill>
          <a:blip r:embed="rId5">
            <a:alphaModFix/>
          </a:blip>
          <a:stretch>
            <a:fillRect/>
          </a:stretch>
        </p:blipFill>
        <p:spPr>
          <a:xfrm>
            <a:off x="-93405" y="2804650"/>
            <a:ext cx="1173250" cy="1110300"/>
          </a:xfrm>
          <a:prstGeom prst="rect">
            <a:avLst/>
          </a:prstGeom>
          <a:noFill/>
          <a:ln>
            <a:noFill/>
          </a:ln>
        </p:spPr>
      </p:pic>
      <p:pic>
        <p:nvPicPr>
          <p:cNvPr id="700" name="Google Shape;700;p55"/>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701" name="Google Shape;701;p55"/>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547</a:t>
            </a:r>
            <a:endParaRPr sz="2900" b="1">
              <a:solidFill>
                <a:schemeClr val="dk1"/>
              </a:solidFill>
              <a:latin typeface="Readex Pro"/>
              <a:ea typeface="Readex Pro"/>
              <a:cs typeface="Readex Pro"/>
              <a:sym typeface="Readex Pro"/>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Google Shape;706;p56"/>
          <p:cNvSpPr/>
          <p:nvPr/>
        </p:nvSpPr>
        <p:spPr>
          <a:xfrm>
            <a:off x="2693650" y="837025"/>
            <a:ext cx="11097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707" name="Google Shape;707;p56"/>
          <p:cNvSpPr txBox="1"/>
          <p:nvPr/>
        </p:nvSpPr>
        <p:spPr>
          <a:xfrm>
            <a:off x="483850" y="794042"/>
            <a:ext cx="7920000" cy="445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de-DE" sz="2400" b="0" i="0" u="none" strike="noStrike" cap="none">
                <a:solidFill>
                  <a:schemeClr val="dk1"/>
                </a:solidFill>
                <a:latin typeface="Patua One"/>
                <a:ea typeface="Patua One"/>
                <a:cs typeface="Patua One"/>
                <a:sym typeface="Patua One"/>
              </a:rPr>
              <a:t>Entwickle einen Chatbot</a:t>
            </a:r>
            <a:endParaRPr sz="1400" b="0" i="0" u="none" strike="noStrike" cap="none">
              <a:solidFill>
                <a:srgbClr val="000000"/>
              </a:solidFill>
              <a:latin typeface="Arial"/>
              <a:ea typeface="Arial"/>
              <a:cs typeface="Arial"/>
              <a:sym typeface="Arial"/>
            </a:endParaRPr>
          </a:p>
        </p:txBody>
      </p:sp>
      <p:sp>
        <p:nvSpPr>
          <p:cNvPr id="708" name="Google Shape;708;p56"/>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09" name="Google Shape;709;p56"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710" name="Google Shape;710;p56"/>
          <p:cNvGrpSpPr/>
          <p:nvPr/>
        </p:nvGrpSpPr>
        <p:grpSpPr>
          <a:xfrm>
            <a:off x="136497" y="117136"/>
            <a:ext cx="849300" cy="340200"/>
            <a:chOff x="136497" y="117136"/>
            <a:chExt cx="849300" cy="340200"/>
          </a:xfrm>
        </p:grpSpPr>
        <p:sp>
          <p:nvSpPr>
            <p:cNvPr id="711" name="Google Shape;711;p5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12" name="Google Shape;712;p56"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13" name="Google Shape;713;p56"/>
          <p:cNvSpPr/>
          <p:nvPr/>
        </p:nvSpPr>
        <p:spPr>
          <a:xfrm>
            <a:off x="482875" y="2526775"/>
            <a:ext cx="8066100" cy="965100"/>
          </a:xfrm>
          <a:prstGeom prst="rect">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14" name="Google Shape;714;p56"/>
          <p:cNvSpPr txBox="1"/>
          <p:nvPr/>
        </p:nvSpPr>
        <p:spPr>
          <a:xfrm>
            <a:off x="482875" y="1157575"/>
            <a:ext cx="7755600" cy="762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de-DE" sz="2000" b="0" i="0" u="none" strike="noStrike" cap="none">
                <a:solidFill>
                  <a:schemeClr val="dk1"/>
                </a:solidFill>
                <a:latin typeface="Readex Pro"/>
                <a:ea typeface="Readex Pro"/>
                <a:cs typeface="Readex Pro"/>
                <a:sym typeface="Readex Pro"/>
              </a:rPr>
              <a:t>Chatbot kann oftmals nicht zuverlässig beantworten, wenn er die Informationen nicht bereitgestellt bekommt.</a:t>
            </a:r>
            <a:endParaRPr sz="1900" b="0" i="0" u="none" strike="noStrike" cap="none">
              <a:solidFill>
                <a:schemeClr val="dk1"/>
              </a:solidFill>
              <a:latin typeface="Readex Pro"/>
              <a:ea typeface="Readex Pro"/>
              <a:cs typeface="Readex Pro"/>
              <a:sym typeface="Readex Pro"/>
            </a:endParaRPr>
          </a:p>
        </p:txBody>
      </p:sp>
      <p:sp>
        <p:nvSpPr>
          <p:cNvPr id="715" name="Google Shape;715;p56"/>
          <p:cNvSpPr txBox="1"/>
          <p:nvPr/>
        </p:nvSpPr>
        <p:spPr>
          <a:xfrm>
            <a:off x="638125" y="2537503"/>
            <a:ext cx="7755600" cy="92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de-DE" sz="1800" b="0" i="0" u="none" strike="noStrike" cap="none">
                <a:solidFill>
                  <a:schemeClr val="dk1"/>
                </a:solidFill>
                <a:latin typeface="Readex Pro"/>
                <a:ea typeface="Readex Pro"/>
                <a:cs typeface="Readex Pro"/>
                <a:sym typeface="Readex Pro"/>
              </a:rPr>
              <a:t>Lade</a:t>
            </a:r>
            <a:r>
              <a:rPr lang="de-DE" sz="1800" b="0" i="0" u="none" strike="noStrike" cap="none">
                <a:solidFill>
                  <a:schemeClr val="dk1"/>
                </a:solidFill>
                <a:latin typeface="Readex Pro Light"/>
                <a:ea typeface="Readex Pro Light"/>
                <a:cs typeface="Readex Pro Light"/>
                <a:sym typeface="Readex Pro Light"/>
              </a:rPr>
              <a:t> das Dokument </a:t>
            </a:r>
            <a:r>
              <a:rPr lang="de-DE" sz="1800" b="0" i="0" u="none" strike="noStrike" cap="none">
                <a:solidFill>
                  <a:schemeClr val="dk1"/>
                </a:solidFill>
                <a:latin typeface="Readex Pro"/>
                <a:ea typeface="Readex Pro"/>
                <a:cs typeface="Readex Pro"/>
                <a:sym typeface="Readex Pro"/>
              </a:rPr>
              <a:t>“</a:t>
            </a:r>
            <a:r>
              <a:rPr lang="de-DE" sz="1800">
                <a:solidFill>
                  <a:schemeClr val="dk1"/>
                </a:solidFill>
                <a:latin typeface="Readex Pro"/>
                <a:ea typeface="Readex Pro"/>
                <a:cs typeface="Readex Pro"/>
                <a:sym typeface="Readex Pro"/>
              </a:rPr>
              <a:t>1b_Algorithmus</a:t>
            </a:r>
            <a:r>
              <a:rPr lang="de-DE" sz="1800" b="0" i="0" u="none" strike="noStrike" cap="none">
                <a:solidFill>
                  <a:schemeClr val="dk1"/>
                </a:solidFill>
                <a:latin typeface="Readex Pro"/>
                <a:ea typeface="Readex Pro"/>
                <a:cs typeface="Readex Pro"/>
                <a:sym typeface="Readex Pro"/>
              </a:rPr>
              <a:t>.pdf”</a:t>
            </a:r>
            <a:r>
              <a:rPr lang="de-DE" sz="1800" b="0" i="0" u="none" strike="noStrike" cap="none">
                <a:solidFill>
                  <a:schemeClr val="dk1"/>
                </a:solidFill>
                <a:latin typeface="Readex Pro Light"/>
                <a:ea typeface="Readex Pro Light"/>
                <a:cs typeface="Readex Pro Light"/>
                <a:sym typeface="Readex Pro Light"/>
              </a:rPr>
              <a:t> in den Chatbot </a:t>
            </a:r>
            <a:r>
              <a:rPr lang="de-DE" sz="1800" b="0" i="0" u="none" strike="noStrike" cap="none">
                <a:solidFill>
                  <a:schemeClr val="dk1"/>
                </a:solidFill>
                <a:latin typeface="Readex Pro"/>
                <a:ea typeface="Readex Pro"/>
                <a:cs typeface="Readex Pro"/>
                <a:sym typeface="Readex Pro"/>
              </a:rPr>
              <a:t>hoch </a:t>
            </a:r>
            <a:r>
              <a:rPr lang="de-DE" sz="1800" b="0" i="0" u="none" strike="noStrike" cap="none">
                <a:solidFill>
                  <a:schemeClr val="dk1"/>
                </a:solidFill>
                <a:latin typeface="Readex Pro Light"/>
                <a:ea typeface="Readex Pro Light"/>
                <a:cs typeface="Readex Pro Light"/>
                <a:sym typeface="Readex Pro Light"/>
              </a:rPr>
              <a:t>und </a:t>
            </a:r>
            <a:r>
              <a:rPr lang="de-DE" sz="1800" b="0" i="0" u="none" strike="noStrike" cap="none">
                <a:solidFill>
                  <a:schemeClr val="dk1"/>
                </a:solidFill>
                <a:latin typeface="Readex Pro"/>
                <a:ea typeface="Readex Pro"/>
                <a:cs typeface="Readex Pro"/>
                <a:sym typeface="Readex Pro"/>
              </a:rPr>
              <a:t>prüfe, wie das System</a:t>
            </a:r>
            <a:r>
              <a:rPr lang="de-DE" sz="1800" b="0" i="0" u="none" strike="noStrike" cap="none">
                <a:solidFill>
                  <a:schemeClr val="dk1"/>
                </a:solidFill>
                <a:latin typeface="Readex Pro Light"/>
                <a:ea typeface="Readex Pro Light"/>
                <a:cs typeface="Readex Pro Light"/>
                <a:sym typeface="Readex Pro Light"/>
              </a:rPr>
              <a:t> auf Frage zu den zusätzlichen Informationen </a:t>
            </a:r>
            <a:r>
              <a:rPr lang="de-DE" sz="1800" b="0" i="0" u="none" strike="noStrike" cap="none">
                <a:solidFill>
                  <a:schemeClr val="dk1"/>
                </a:solidFill>
                <a:latin typeface="Readex Pro"/>
                <a:ea typeface="Readex Pro"/>
                <a:cs typeface="Readex Pro"/>
                <a:sym typeface="Readex Pro"/>
              </a:rPr>
              <a:t>reagiert</a:t>
            </a:r>
            <a:endParaRPr sz="1700" b="0" i="0" u="none" strike="noStrike" cap="none">
              <a:solidFill>
                <a:schemeClr val="dk1"/>
              </a:solidFill>
              <a:latin typeface="Readex Pro Light"/>
              <a:ea typeface="Readex Pro Light"/>
              <a:cs typeface="Readex Pro Light"/>
              <a:sym typeface="Readex Pro Light"/>
            </a:endParaRPr>
          </a:p>
        </p:txBody>
      </p:sp>
      <p:sp>
        <p:nvSpPr>
          <p:cNvPr id="716" name="Google Shape;716;p56"/>
          <p:cNvSpPr/>
          <p:nvPr/>
        </p:nvSpPr>
        <p:spPr>
          <a:xfrm>
            <a:off x="483850" y="1919721"/>
            <a:ext cx="8066100" cy="606900"/>
          </a:xfrm>
          <a:prstGeom prst="rect">
            <a:avLst/>
          </a:prstGeom>
          <a:solidFill>
            <a:schemeClr val="accent6"/>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17" name="Google Shape;717;p56"/>
          <p:cNvSpPr/>
          <p:nvPr/>
        </p:nvSpPr>
        <p:spPr>
          <a:xfrm>
            <a:off x="175375" y="1902075"/>
            <a:ext cx="684600" cy="647100"/>
          </a:xfrm>
          <a:prstGeom prst="ellipse">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1900" b="0" i="0" u="none" strike="noStrike" cap="none">
                <a:solidFill>
                  <a:srgbClr val="000000"/>
                </a:solidFill>
                <a:latin typeface="Readex Pro SemiBold"/>
                <a:ea typeface="Readex Pro SemiBold"/>
                <a:cs typeface="Readex Pro SemiBold"/>
                <a:sym typeface="Readex Pro SemiBold"/>
              </a:rPr>
              <a:t>1</a:t>
            </a:r>
            <a:r>
              <a:rPr lang="de-DE" sz="1900">
                <a:latin typeface="Readex Pro SemiBold"/>
                <a:ea typeface="Readex Pro SemiBold"/>
                <a:cs typeface="Readex Pro SemiBold"/>
                <a:sym typeface="Readex Pro SemiBold"/>
              </a:rPr>
              <a:t>B</a:t>
            </a:r>
            <a:endParaRPr sz="1900" b="0" i="0" u="none" strike="noStrike" cap="none">
              <a:solidFill>
                <a:srgbClr val="000000"/>
              </a:solidFill>
              <a:latin typeface="Readex Pro SemiBold"/>
              <a:ea typeface="Readex Pro SemiBold"/>
              <a:cs typeface="Readex Pro SemiBold"/>
              <a:sym typeface="Readex Pro SemiBold"/>
            </a:endParaRPr>
          </a:p>
        </p:txBody>
      </p:sp>
      <p:sp>
        <p:nvSpPr>
          <p:cNvPr id="718" name="Google Shape;718;p56"/>
          <p:cNvSpPr txBox="1"/>
          <p:nvPr/>
        </p:nvSpPr>
        <p:spPr>
          <a:xfrm>
            <a:off x="482867" y="1919721"/>
            <a:ext cx="8066100" cy="6069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b="0" i="0" u="none" strike="noStrike" cap="none">
                <a:solidFill>
                  <a:schemeClr val="dk1"/>
                </a:solidFill>
                <a:latin typeface="Readex Pro"/>
                <a:ea typeface="Readex Pro"/>
                <a:cs typeface="Readex Pro"/>
                <a:sym typeface="Readex Pro"/>
              </a:rPr>
              <a:t>Training</a:t>
            </a:r>
            <a:endParaRPr sz="2100" b="0" i="0" u="none" strike="noStrike" cap="none">
              <a:solidFill>
                <a:schemeClr val="dk1"/>
              </a:solidFill>
              <a:latin typeface="Readex Pro"/>
              <a:ea typeface="Readex Pro"/>
              <a:cs typeface="Readex Pro"/>
              <a:sym typeface="Readex Pro"/>
            </a:endParaRPr>
          </a:p>
        </p:txBody>
      </p:sp>
      <p:sp>
        <p:nvSpPr>
          <p:cNvPr id="719" name="Google Shape;719;p56"/>
          <p:cNvSpPr/>
          <p:nvPr/>
        </p:nvSpPr>
        <p:spPr>
          <a:xfrm>
            <a:off x="483200" y="3993950"/>
            <a:ext cx="2514600" cy="8673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600"/>
              <a:buFont typeface="Arial"/>
              <a:buNone/>
            </a:pPr>
            <a:r>
              <a:rPr lang="de-DE" sz="1600">
                <a:solidFill>
                  <a:schemeClr val="dk1"/>
                </a:solidFill>
                <a:latin typeface="Readex Pro Light"/>
                <a:ea typeface="Readex Pro Light"/>
                <a:cs typeface="Readex Pro Light"/>
                <a:sym typeface="Readex Pro Light"/>
              </a:rPr>
              <a:t>Wie entscheidet TikTok was mir angezeigt wird?</a:t>
            </a:r>
            <a:endParaRPr sz="1600">
              <a:solidFill>
                <a:schemeClr val="dk1"/>
              </a:solidFill>
              <a:latin typeface="Readex Pro Light"/>
              <a:ea typeface="Readex Pro Light"/>
              <a:cs typeface="Readex Pro Light"/>
              <a:sym typeface="Readex Pro Light"/>
            </a:endParaRPr>
          </a:p>
        </p:txBody>
      </p:sp>
      <p:sp>
        <p:nvSpPr>
          <p:cNvPr id="720" name="Google Shape;720;p56"/>
          <p:cNvSpPr/>
          <p:nvPr/>
        </p:nvSpPr>
        <p:spPr>
          <a:xfrm>
            <a:off x="3259600" y="3993950"/>
            <a:ext cx="2514600" cy="8673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600"/>
              <a:buFont typeface="Arial"/>
              <a:buNone/>
            </a:pPr>
            <a:r>
              <a:rPr lang="de-DE" sz="1600">
                <a:solidFill>
                  <a:schemeClr val="dk1"/>
                </a:solidFill>
                <a:latin typeface="Readex Pro Light"/>
                <a:ea typeface="Readex Pro Light"/>
                <a:cs typeface="Readex Pro Light"/>
                <a:sym typeface="Readex Pro Light"/>
              </a:rPr>
              <a:t>Wie entscheidet Instagram was mir angezeigt wird?</a:t>
            </a:r>
            <a:endParaRPr sz="1600">
              <a:solidFill>
                <a:schemeClr val="dk1"/>
              </a:solidFill>
              <a:latin typeface="Readex Pro Light"/>
              <a:ea typeface="Readex Pro Light"/>
              <a:cs typeface="Readex Pro Light"/>
              <a:sym typeface="Readex Pro Light"/>
            </a:endParaRPr>
          </a:p>
        </p:txBody>
      </p:sp>
      <p:sp>
        <p:nvSpPr>
          <p:cNvPr id="721" name="Google Shape;721;p56"/>
          <p:cNvSpPr/>
          <p:nvPr/>
        </p:nvSpPr>
        <p:spPr>
          <a:xfrm>
            <a:off x="6036000" y="3993950"/>
            <a:ext cx="2514600" cy="8673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600"/>
              <a:buFont typeface="Arial"/>
              <a:buNone/>
            </a:pPr>
            <a:r>
              <a:rPr lang="de-DE" sz="1600">
                <a:solidFill>
                  <a:schemeClr val="dk1"/>
                </a:solidFill>
                <a:latin typeface="Readex Pro Light"/>
                <a:ea typeface="Readex Pro Light"/>
                <a:cs typeface="Readex Pro Light"/>
                <a:sym typeface="Readex Pro Light"/>
              </a:rPr>
              <a:t>Wie entscheidet Snapchat was mir angezeigt wird?</a:t>
            </a:r>
            <a:endParaRPr sz="1600">
              <a:solidFill>
                <a:schemeClr val="dk1"/>
              </a:solidFill>
              <a:latin typeface="Readex Pro Light"/>
              <a:ea typeface="Readex Pro Light"/>
              <a:cs typeface="Readex Pro Light"/>
              <a:sym typeface="Readex Pro Light"/>
            </a:endParaRPr>
          </a:p>
        </p:txBody>
      </p:sp>
      <p:sp>
        <p:nvSpPr>
          <p:cNvPr id="722" name="Google Shape;722;p56"/>
          <p:cNvSpPr/>
          <p:nvPr/>
        </p:nvSpPr>
        <p:spPr>
          <a:xfrm>
            <a:off x="483200" y="3631475"/>
            <a:ext cx="8066100" cy="362400"/>
          </a:xfrm>
          <a:prstGeom prst="rect">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de-DE" sz="1700" b="0" i="0" u="none" strike="noStrike" cap="none">
                <a:solidFill>
                  <a:schemeClr val="dk1"/>
                </a:solidFill>
                <a:latin typeface="Readex Pro Light"/>
                <a:ea typeface="Readex Pro Light"/>
                <a:cs typeface="Readex Pro Light"/>
                <a:sym typeface="Readex Pro Light"/>
              </a:rPr>
              <a:t>Beispiele:</a:t>
            </a:r>
            <a:endParaRPr sz="1400" b="0" i="0" u="none" strike="noStrike" cap="none">
              <a:solidFill>
                <a:srgbClr val="000000"/>
              </a:solidFill>
              <a:latin typeface="Calibri"/>
              <a:ea typeface="Calibri"/>
              <a:cs typeface="Calibri"/>
              <a:sym typeface="Calibri"/>
            </a:endParaRPr>
          </a:p>
        </p:txBody>
      </p:sp>
    </p:spTree>
  </p:cSld>
  <p:clrMapOvr>
    <a:masterClrMapping/>
  </p:clrMapOvr>
  <p:transition spd="med">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Google Shape;727;p57"/>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2800"/>
              <a:buNone/>
            </a:pPr>
            <a:r>
              <a:rPr lang="de-DE" sz="2700"/>
              <a:t>Antwortqualität, -formulierung und -format</a:t>
            </a:r>
            <a:endParaRPr sz="2700"/>
          </a:p>
        </p:txBody>
      </p:sp>
      <p:sp>
        <p:nvSpPr>
          <p:cNvPr id="728" name="Google Shape;728;p57"/>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38</a:t>
            </a:fld>
            <a:endParaRPr/>
          </a:p>
        </p:txBody>
      </p:sp>
      <p:sp>
        <p:nvSpPr>
          <p:cNvPr id="729" name="Google Shape;729;p57"/>
          <p:cNvSpPr/>
          <p:nvPr/>
        </p:nvSpPr>
        <p:spPr>
          <a:xfrm>
            <a:off x="7694450" y="1383325"/>
            <a:ext cx="390300" cy="390300"/>
          </a:xfrm>
          <a:prstGeom prst="smileyFace">
            <a:avLst>
              <a:gd name="adj" fmla="val 4653"/>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Calibri"/>
              <a:ea typeface="Calibri"/>
              <a:cs typeface="Calibri"/>
              <a:sym typeface="Calibri"/>
            </a:endParaRPr>
          </a:p>
        </p:txBody>
      </p:sp>
      <p:sp>
        <p:nvSpPr>
          <p:cNvPr id="730" name="Google Shape;730;p57"/>
          <p:cNvSpPr/>
          <p:nvPr/>
        </p:nvSpPr>
        <p:spPr>
          <a:xfrm>
            <a:off x="3636200" y="1481025"/>
            <a:ext cx="3550200" cy="556200"/>
          </a:xfrm>
          <a:prstGeom prst="wedgeRoundRectCallout">
            <a:avLst>
              <a:gd name="adj1" fmla="val 62289"/>
              <a:gd name="adj2" fmla="val -33676"/>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b="0" i="0" u="none" strike="noStrike" cap="none">
                <a:solidFill>
                  <a:srgbClr val="000000"/>
                </a:solidFill>
                <a:latin typeface="Readex Pro"/>
                <a:ea typeface="Readex Pro"/>
                <a:cs typeface="Readex Pro"/>
                <a:sym typeface="Readex Pro"/>
              </a:rPr>
              <a:t>Was sind die Vor- und Nachteile von Sozialen Medien?</a:t>
            </a:r>
            <a:endParaRPr sz="1600" b="0" i="0" u="none" strike="noStrike" cap="none">
              <a:solidFill>
                <a:srgbClr val="000000"/>
              </a:solidFill>
              <a:latin typeface="Readex Pro"/>
              <a:ea typeface="Readex Pro"/>
              <a:cs typeface="Readex Pro"/>
              <a:sym typeface="Readex Pro"/>
            </a:endParaRPr>
          </a:p>
        </p:txBody>
      </p:sp>
      <p:sp>
        <p:nvSpPr>
          <p:cNvPr id="731" name="Google Shape;731;p57"/>
          <p:cNvSpPr/>
          <p:nvPr/>
        </p:nvSpPr>
        <p:spPr>
          <a:xfrm>
            <a:off x="1262750" y="2606425"/>
            <a:ext cx="390300" cy="390300"/>
          </a:xfrm>
          <a:prstGeom prst="smileyFace">
            <a:avLst>
              <a:gd name="adj" fmla="val 4653"/>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Calibri"/>
              <a:ea typeface="Calibri"/>
              <a:cs typeface="Calibri"/>
              <a:sym typeface="Calibri"/>
            </a:endParaRPr>
          </a:p>
        </p:txBody>
      </p:sp>
      <p:sp>
        <p:nvSpPr>
          <p:cNvPr id="732" name="Google Shape;732;p57"/>
          <p:cNvSpPr/>
          <p:nvPr/>
        </p:nvSpPr>
        <p:spPr>
          <a:xfrm>
            <a:off x="2391125" y="2398625"/>
            <a:ext cx="4999500" cy="2294400"/>
          </a:xfrm>
          <a:prstGeom prst="wedgeRoundRectCallout">
            <a:avLst>
              <a:gd name="adj1" fmla="val -63478"/>
              <a:gd name="adj2" fmla="val -31819"/>
              <a:gd name="adj3" fmla="val 0"/>
            </a:avLst>
          </a:prstGeom>
          <a:solidFill>
            <a:srgbClr val="FEA79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b="0" i="0" u="none" strike="noStrike" cap="none">
                <a:solidFill>
                  <a:schemeClr val="dk1"/>
                </a:solidFill>
                <a:latin typeface="Readex Pro"/>
                <a:ea typeface="Readex Pro"/>
                <a:cs typeface="Readex Pro"/>
                <a:sym typeface="Readex Pro"/>
              </a:rPr>
              <a:t>Soziale Medien haben viele Vorteile: Sie ermöglichen den Austausch von Ideen, den Kontakt mit Freund:innen weltweit und bieten Zugang zu aktuellen Nachrichten. Allerdings gibt es auch negative Seiten. Ständiges Vergleichen mit anderen kann Selbstzweifel auslösen, und Plattformen können durch Cybermobbing oder die Verbreitung von Fake News belastend wirken. </a:t>
            </a:r>
            <a:endParaRPr sz="2000" b="0" i="0" u="none" strike="noStrike" cap="none">
              <a:solidFill>
                <a:srgbClr val="000000"/>
              </a:solidFill>
              <a:latin typeface="Readex Pro"/>
              <a:ea typeface="Readex Pro"/>
              <a:cs typeface="Readex Pro"/>
              <a:sym typeface="Readex Pro"/>
            </a:endParaRPr>
          </a:p>
        </p:txBody>
      </p:sp>
      <p:sp>
        <p:nvSpPr>
          <p:cNvPr id="733" name="Google Shape;733;p57"/>
          <p:cNvSpPr/>
          <p:nvPr/>
        </p:nvSpPr>
        <p:spPr>
          <a:xfrm>
            <a:off x="2391125" y="2398625"/>
            <a:ext cx="4999500" cy="2384400"/>
          </a:xfrm>
          <a:prstGeom prst="wedgeRoundRectCallout">
            <a:avLst>
              <a:gd name="adj1" fmla="val -63478"/>
              <a:gd name="adj2" fmla="val -31819"/>
              <a:gd name="adj3" fmla="val 0"/>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600">
                <a:latin typeface="Readex Pro"/>
                <a:ea typeface="Readex Pro"/>
                <a:cs typeface="Readex Pro"/>
                <a:sym typeface="Readex Pro"/>
              </a:rPr>
              <a:t>Die Vorteile sind:</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Austausch von Ideen</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weltweite Kontaktpflege</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Zugang zu Nachrichten</a:t>
            </a:r>
            <a:endParaRPr sz="1600">
              <a:latin typeface="Readex Pro"/>
              <a:ea typeface="Readex Pro"/>
              <a:cs typeface="Readex Pro"/>
              <a:sym typeface="Readex Pro"/>
            </a:endParaRPr>
          </a:p>
          <a:p>
            <a:pPr marL="0" marR="0" lvl="0" indent="0" algn="l" rtl="0">
              <a:lnSpc>
                <a:spcPct val="100000"/>
              </a:lnSpc>
              <a:spcBef>
                <a:spcPts val="0"/>
              </a:spcBef>
              <a:spcAft>
                <a:spcPts val="0"/>
              </a:spcAft>
              <a:buNone/>
            </a:pPr>
            <a:endParaRPr sz="1600">
              <a:latin typeface="Readex Pro"/>
              <a:ea typeface="Readex Pro"/>
              <a:cs typeface="Readex Pro"/>
              <a:sym typeface="Readex Pro"/>
            </a:endParaRPr>
          </a:p>
          <a:p>
            <a:pPr marL="0" marR="0" lvl="0" indent="0" algn="l" rtl="0">
              <a:lnSpc>
                <a:spcPct val="100000"/>
              </a:lnSpc>
              <a:spcBef>
                <a:spcPts val="0"/>
              </a:spcBef>
              <a:spcAft>
                <a:spcPts val="0"/>
              </a:spcAft>
              <a:buNone/>
            </a:pPr>
            <a:r>
              <a:rPr lang="de-DE" sz="1600">
                <a:latin typeface="Readex Pro"/>
                <a:ea typeface="Readex Pro"/>
                <a:cs typeface="Readex Pro"/>
                <a:sym typeface="Readex Pro"/>
              </a:rPr>
              <a:t>Nachteile können sein:</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Cybermobbing</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Verbreitung von Fake News</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Belastung durch ständiges Vergleichen</a:t>
            </a:r>
            <a:endParaRPr sz="1600">
              <a:latin typeface="Readex Pro"/>
              <a:ea typeface="Readex Pro"/>
              <a:cs typeface="Readex Pro"/>
              <a:sym typeface="Readex Pro"/>
            </a:endParaRPr>
          </a:p>
        </p:txBody>
      </p:sp>
      <p:grpSp>
        <p:nvGrpSpPr>
          <p:cNvPr id="734" name="Google Shape;734;p57"/>
          <p:cNvGrpSpPr/>
          <p:nvPr/>
        </p:nvGrpSpPr>
        <p:grpSpPr>
          <a:xfrm>
            <a:off x="136497" y="117136"/>
            <a:ext cx="849300" cy="340200"/>
            <a:chOff x="136497" y="117136"/>
            <a:chExt cx="849300" cy="340200"/>
          </a:xfrm>
        </p:grpSpPr>
        <p:sp>
          <p:nvSpPr>
            <p:cNvPr id="735" name="Google Shape;735;p5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36" name="Google Shape;736;p57"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37" name="Google Shape;737;p57"/>
          <p:cNvSpPr/>
          <p:nvPr/>
        </p:nvSpPr>
        <p:spPr>
          <a:xfrm>
            <a:off x="1438275" y="1481025"/>
            <a:ext cx="5748000" cy="556200"/>
          </a:xfrm>
          <a:prstGeom prst="wedgeRoundRectCallout">
            <a:avLst>
              <a:gd name="adj1" fmla="val 57902"/>
              <a:gd name="adj2" fmla="val -34538"/>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b="0" i="0" u="none" strike="noStrike" cap="none">
                <a:solidFill>
                  <a:srgbClr val="000000"/>
                </a:solidFill>
                <a:latin typeface="Readex Pro"/>
                <a:ea typeface="Readex Pro"/>
                <a:cs typeface="Readex Pro"/>
                <a:sym typeface="Readex Pro"/>
              </a:rPr>
              <a:t>Was sind die Vor- und Nachteile von Sozialen Medien? Antworte in </a:t>
            </a:r>
            <a:r>
              <a:rPr lang="de-DE" sz="1600">
                <a:latin typeface="Readex Pro"/>
                <a:ea typeface="Readex Pro"/>
                <a:cs typeface="Readex Pro"/>
                <a:sym typeface="Readex Pro"/>
              </a:rPr>
              <a:t>einfacher</a:t>
            </a:r>
            <a:r>
              <a:rPr lang="de-DE" sz="1600" b="0" i="0" u="none" strike="noStrike" cap="none">
                <a:solidFill>
                  <a:srgbClr val="000000"/>
                </a:solidFill>
                <a:latin typeface="Readex Pro"/>
                <a:ea typeface="Readex Pro"/>
                <a:cs typeface="Readex Pro"/>
                <a:sym typeface="Readex Pro"/>
              </a:rPr>
              <a:t> Sprache</a:t>
            </a:r>
            <a:endParaRPr sz="1600" b="0" i="0" u="none" strike="noStrike" cap="none">
              <a:solidFill>
                <a:srgbClr val="000000"/>
              </a:solidFill>
              <a:latin typeface="Readex Pro"/>
              <a:ea typeface="Readex Pro"/>
              <a:cs typeface="Readex Pro"/>
              <a:sym typeface="Readex Pro"/>
            </a:endParaRPr>
          </a:p>
        </p:txBody>
      </p:sp>
      <p:sp>
        <p:nvSpPr>
          <p:cNvPr id="738" name="Google Shape;738;p57"/>
          <p:cNvSpPr/>
          <p:nvPr/>
        </p:nvSpPr>
        <p:spPr>
          <a:xfrm>
            <a:off x="2391125" y="2398625"/>
            <a:ext cx="6159300" cy="2577600"/>
          </a:xfrm>
          <a:prstGeom prst="wedgeRoundRectCallout">
            <a:avLst>
              <a:gd name="adj1" fmla="val -61650"/>
              <a:gd name="adj2" fmla="val -34269"/>
              <a:gd name="adj3" fmla="val 0"/>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a:latin typeface="Readex Pro"/>
                <a:ea typeface="Readex Pro"/>
                <a:cs typeface="Readex Pro"/>
                <a:sym typeface="Readex Pro"/>
              </a:rPr>
              <a:t>Das Internet hat gute Seiten. </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Du kannst mit anderen Menschen sprechen.</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Du kannst Ideen mit ihnen teilen.</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Du kannst Freunde auf der ganzen Welt haben.</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Du kannst Nachrichten lesen.</a:t>
            </a:r>
            <a:endParaRPr>
              <a:latin typeface="Readex Pro"/>
              <a:ea typeface="Readex Pro"/>
              <a:cs typeface="Readex Pro"/>
              <a:sym typeface="Readex Pro"/>
            </a:endParaRPr>
          </a:p>
          <a:p>
            <a:pPr marL="0" lvl="0" indent="0" algn="l" rtl="0">
              <a:lnSpc>
                <a:spcPct val="115000"/>
              </a:lnSpc>
              <a:spcBef>
                <a:spcPts val="0"/>
              </a:spcBef>
              <a:spcAft>
                <a:spcPts val="0"/>
              </a:spcAft>
              <a:buNone/>
            </a:pPr>
            <a:r>
              <a:rPr lang="de-DE">
                <a:latin typeface="Readex Pro"/>
                <a:ea typeface="Readex Pro"/>
                <a:cs typeface="Readex Pro"/>
                <a:sym typeface="Readex Pro"/>
              </a:rPr>
              <a:t>Aber das Internet kann auch schlecht sein. Zum Beispiel:</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Manche Menschen sind gemein im Internet. </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Manchmal gibt es falsche Nachrichten im Internet.</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Manchmal vergleichen wir uns zu viel mit anderen Menschen im Internet. Das kann uns traurig machen.</a:t>
            </a:r>
            <a:endParaRPr>
              <a:latin typeface="Readex Pro"/>
              <a:ea typeface="Readex Pro"/>
              <a:cs typeface="Readex Pro"/>
              <a:sym typeface="Readex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1"/>
                                          </p:stCondLst>
                                        </p:cTn>
                                        <p:tgtEl>
                                          <p:spTgt spid="73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1"/>
                                          </p:stCondLst>
                                        </p:cTn>
                                        <p:tgtEl>
                                          <p:spTgt spid="732"/>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Shape 742"/>
        <p:cNvGrpSpPr/>
        <p:nvPr/>
      </p:nvGrpSpPr>
      <p:grpSpPr>
        <a:xfrm>
          <a:off x="0" y="0"/>
          <a:ext cx="0" cy="0"/>
          <a:chOff x="0" y="0"/>
          <a:chExt cx="0" cy="0"/>
        </a:xfrm>
      </p:grpSpPr>
      <p:sp>
        <p:nvSpPr>
          <p:cNvPr id="743" name="Google Shape;743;p58"/>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39</a:t>
            </a:fld>
            <a:endParaRPr/>
          </a:p>
        </p:txBody>
      </p:sp>
      <p:sp>
        <p:nvSpPr>
          <p:cNvPr id="744" name="Google Shape;744;p58"/>
          <p:cNvSpPr/>
          <p:nvPr/>
        </p:nvSpPr>
        <p:spPr>
          <a:xfrm>
            <a:off x="2693650" y="837025"/>
            <a:ext cx="11097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745" name="Google Shape;745;p58"/>
          <p:cNvSpPr txBox="1"/>
          <p:nvPr/>
        </p:nvSpPr>
        <p:spPr>
          <a:xfrm>
            <a:off x="483850" y="794042"/>
            <a:ext cx="7920000" cy="445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de-DE" sz="2400" b="0" i="0" u="none" strike="noStrike" cap="none">
                <a:solidFill>
                  <a:schemeClr val="dk1"/>
                </a:solidFill>
                <a:latin typeface="Patua One"/>
                <a:ea typeface="Patua One"/>
                <a:cs typeface="Patua One"/>
                <a:sym typeface="Patua One"/>
              </a:rPr>
              <a:t>Entwickle einen Chatbot</a:t>
            </a:r>
            <a:endParaRPr sz="1400" b="0" i="0" u="none" strike="noStrike" cap="none">
              <a:solidFill>
                <a:srgbClr val="000000"/>
              </a:solidFill>
              <a:latin typeface="Arial"/>
              <a:ea typeface="Arial"/>
              <a:cs typeface="Arial"/>
              <a:sym typeface="Arial"/>
            </a:endParaRPr>
          </a:p>
        </p:txBody>
      </p:sp>
      <p:sp>
        <p:nvSpPr>
          <p:cNvPr id="746" name="Google Shape;746;p58"/>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39</a:t>
            </a:fld>
            <a:endParaRPr sz="900" b="0" i="0" u="none" strike="noStrike" cap="none">
              <a:solidFill>
                <a:srgbClr val="888888"/>
              </a:solidFill>
              <a:latin typeface="Calibri"/>
              <a:ea typeface="Calibri"/>
              <a:cs typeface="Calibri"/>
              <a:sym typeface="Calibri"/>
            </a:endParaRPr>
          </a:p>
        </p:txBody>
      </p:sp>
      <p:sp>
        <p:nvSpPr>
          <p:cNvPr id="747" name="Google Shape;747;p58"/>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48" name="Google Shape;748;p58"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749" name="Google Shape;749;p58"/>
          <p:cNvGrpSpPr/>
          <p:nvPr/>
        </p:nvGrpSpPr>
        <p:grpSpPr>
          <a:xfrm>
            <a:off x="136497" y="117136"/>
            <a:ext cx="849300" cy="340200"/>
            <a:chOff x="136497" y="117136"/>
            <a:chExt cx="849300" cy="340200"/>
          </a:xfrm>
        </p:grpSpPr>
        <p:sp>
          <p:nvSpPr>
            <p:cNvPr id="750" name="Google Shape;750;p5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51" name="Google Shape;751;p5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52" name="Google Shape;752;p58"/>
          <p:cNvSpPr/>
          <p:nvPr/>
        </p:nvSpPr>
        <p:spPr>
          <a:xfrm>
            <a:off x="482875" y="1927075"/>
            <a:ext cx="8066100" cy="2856000"/>
          </a:xfrm>
          <a:prstGeom prst="rect">
            <a:avLst/>
          </a:prstGeom>
          <a:solidFill>
            <a:srgbClr val="CFE2F3"/>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53" name="Google Shape;753;p58"/>
          <p:cNvSpPr txBox="1"/>
          <p:nvPr/>
        </p:nvSpPr>
        <p:spPr>
          <a:xfrm>
            <a:off x="639100" y="1927075"/>
            <a:ext cx="7755600" cy="2978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de-DE" sz="1800">
                <a:solidFill>
                  <a:schemeClr val="dk1"/>
                </a:solidFill>
                <a:latin typeface="Readex Pro"/>
                <a:ea typeface="Readex Pro"/>
                <a:cs typeface="Readex Pro"/>
                <a:sym typeface="Readex Pro"/>
              </a:rPr>
              <a:t>Variante 1: </a:t>
            </a:r>
            <a:endParaRPr sz="1800">
              <a:solidFill>
                <a:schemeClr val="dk1"/>
              </a:solidFill>
              <a:latin typeface="Readex Pro"/>
              <a:ea typeface="Readex Pro"/>
              <a:cs typeface="Readex Pro"/>
              <a:sym typeface="Readex Pro"/>
            </a:endParaRPr>
          </a:p>
          <a:p>
            <a:pPr marL="457200" marR="0" lvl="0" indent="-342900" algn="l" rtl="0">
              <a:lnSpc>
                <a:spcPct val="100000"/>
              </a:lnSpc>
              <a:spcBef>
                <a:spcPts val="0"/>
              </a:spcBef>
              <a:spcAft>
                <a:spcPts val="0"/>
              </a:spcAft>
              <a:buClr>
                <a:schemeClr val="dk1"/>
              </a:buClr>
              <a:buSzPts val="1800"/>
              <a:buFont typeface="Readex Pro Light"/>
              <a:buAutoNum type="arabicPeriod"/>
            </a:pPr>
            <a:r>
              <a:rPr lang="de-DE" sz="1800" i="0" u="none" strike="noStrike" cap="none">
                <a:solidFill>
                  <a:schemeClr val="dk1"/>
                </a:solidFill>
                <a:latin typeface="Readex Pro Light"/>
                <a:ea typeface="Readex Pro Light"/>
                <a:cs typeface="Readex Pro Light"/>
                <a:sym typeface="Readex Pro Light"/>
              </a:rPr>
              <a:t>Üb</a:t>
            </a:r>
            <a:r>
              <a:rPr lang="de-DE" sz="1800">
                <a:solidFill>
                  <a:schemeClr val="dk1"/>
                </a:solidFill>
                <a:latin typeface="Readex Pro Light"/>
                <a:ea typeface="Readex Pro Light"/>
                <a:cs typeface="Readex Pro Light"/>
                <a:sym typeface="Readex Pro Light"/>
              </a:rPr>
              <a:t>erlege dir Fragen, wo die Strukturierung der Antworten mittels Fine-Tuning Sinn machen kann und überprüfe, wie der Chatbot derzeit darauf antwortet.</a:t>
            </a:r>
            <a:endParaRPr sz="1800">
              <a:solidFill>
                <a:schemeClr val="accent1"/>
              </a:solidFill>
              <a:latin typeface="Readex Pro Light"/>
              <a:ea typeface="Readex Pro Light"/>
              <a:cs typeface="Readex Pro Light"/>
              <a:sym typeface="Readex Pro Light"/>
            </a:endParaRPr>
          </a:p>
          <a:p>
            <a:pPr marL="457200" marR="0" lvl="0" indent="-342900" algn="l" rtl="0">
              <a:lnSpc>
                <a:spcPct val="100000"/>
              </a:lnSpc>
              <a:spcBef>
                <a:spcPts val="0"/>
              </a:spcBef>
              <a:spcAft>
                <a:spcPts val="0"/>
              </a:spcAft>
              <a:buClr>
                <a:schemeClr val="dk1"/>
              </a:buClr>
              <a:buSzPts val="1800"/>
              <a:buFont typeface="Readex Pro Light"/>
              <a:buAutoNum type="arabicPeriod"/>
            </a:pPr>
            <a:r>
              <a:rPr lang="de-DE" sz="1800">
                <a:solidFill>
                  <a:schemeClr val="dk1"/>
                </a:solidFill>
                <a:latin typeface="Readex Pro Light"/>
                <a:ea typeface="Readex Pro Light"/>
                <a:cs typeface="Readex Pro Light"/>
                <a:sym typeface="Readex Pro Light"/>
              </a:rPr>
              <a:t>Füge noch eigene Fragen zum Dokument hinzu, exportiere diese als PDF und lade sie in den Chatbot.</a:t>
            </a:r>
            <a:endParaRPr sz="1800">
              <a:solidFill>
                <a:schemeClr val="dk1"/>
              </a:solidFill>
              <a:latin typeface="Readex Pro Light"/>
              <a:ea typeface="Readex Pro Light"/>
              <a:cs typeface="Readex Pro Light"/>
              <a:sym typeface="Readex Pro Light"/>
            </a:endParaRPr>
          </a:p>
          <a:p>
            <a:pPr marL="457200" marR="0" lvl="0" indent="-342900" algn="l" rtl="0">
              <a:lnSpc>
                <a:spcPct val="100000"/>
              </a:lnSpc>
              <a:spcBef>
                <a:spcPts val="0"/>
              </a:spcBef>
              <a:spcAft>
                <a:spcPts val="0"/>
              </a:spcAft>
              <a:buClr>
                <a:schemeClr val="dk1"/>
              </a:buClr>
              <a:buSzPts val="1800"/>
              <a:buFont typeface="Readex Pro Light"/>
              <a:buAutoNum type="arabicPeriod"/>
            </a:pPr>
            <a:r>
              <a:rPr lang="de-DE" sz="1800">
                <a:solidFill>
                  <a:schemeClr val="dk1"/>
                </a:solidFill>
                <a:latin typeface="Readex Pro Light"/>
                <a:ea typeface="Readex Pro Light"/>
                <a:cs typeface="Readex Pro Light"/>
                <a:sym typeface="Readex Pro Light"/>
              </a:rPr>
              <a:t>Teste die Reaktion des Chatbots</a:t>
            </a:r>
            <a:r>
              <a:rPr lang="de-DE" sz="1800">
                <a:solidFill>
                  <a:schemeClr val="accent1"/>
                </a:solidFill>
                <a:latin typeface="Readex Pro Light"/>
                <a:ea typeface="Readex Pro Light"/>
                <a:cs typeface="Readex Pro Light"/>
                <a:sym typeface="Readex Pro Light"/>
              </a:rPr>
              <a:t>. </a:t>
            </a:r>
            <a:endParaRPr sz="1800">
              <a:solidFill>
                <a:schemeClr val="accent1"/>
              </a:solidFill>
              <a:latin typeface="Readex Pro Light"/>
              <a:ea typeface="Readex Pro Light"/>
              <a:cs typeface="Readex Pro Light"/>
              <a:sym typeface="Readex Pro Light"/>
            </a:endParaRPr>
          </a:p>
          <a:p>
            <a:pPr marL="0" marR="0" lvl="0" indent="0" algn="l" rtl="0">
              <a:lnSpc>
                <a:spcPct val="100000"/>
              </a:lnSpc>
              <a:spcBef>
                <a:spcPts val="0"/>
              </a:spcBef>
              <a:spcAft>
                <a:spcPts val="0"/>
              </a:spcAft>
              <a:buNone/>
            </a:pPr>
            <a:r>
              <a:rPr lang="de-DE" sz="1800">
                <a:solidFill>
                  <a:schemeClr val="dk1"/>
                </a:solidFill>
                <a:latin typeface="Readex Pro"/>
                <a:ea typeface="Readex Pro"/>
                <a:cs typeface="Readex Pro"/>
                <a:sym typeface="Readex Pro"/>
              </a:rPr>
              <a:t>Variante 2:</a:t>
            </a:r>
            <a:endParaRPr sz="1800">
              <a:solidFill>
                <a:schemeClr val="accent1"/>
              </a:solidFill>
              <a:latin typeface="Readex Pro"/>
              <a:ea typeface="Readex Pro"/>
              <a:cs typeface="Readex Pro"/>
              <a:sym typeface="Readex Pro"/>
            </a:endParaRPr>
          </a:p>
          <a:p>
            <a:pPr marL="457200" marR="0" lvl="0" indent="-342900" algn="l" rtl="0">
              <a:lnSpc>
                <a:spcPct val="100000"/>
              </a:lnSpc>
              <a:spcBef>
                <a:spcPts val="0"/>
              </a:spcBef>
              <a:spcAft>
                <a:spcPts val="0"/>
              </a:spcAft>
              <a:buClr>
                <a:schemeClr val="dk1"/>
              </a:buClr>
              <a:buSzPts val="1800"/>
              <a:buFont typeface="Readex Pro Light"/>
              <a:buAutoNum type="arabicPeriod"/>
            </a:pPr>
            <a:r>
              <a:rPr lang="de-DE" sz="1800">
                <a:solidFill>
                  <a:schemeClr val="dk1"/>
                </a:solidFill>
                <a:latin typeface="Readex Pro Light"/>
                <a:ea typeface="Readex Pro Light"/>
                <a:cs typeface="Readex Pro Light"/>
                <a:sym typeface="Readex Pro Light"/>
              </a:rPr>
              <a:t>Lade die vorhandene PDF-Datei in den Chatbot und überprüfe die Reaktion auf die Fragen.</a:t>
            </a:r>
            <a:endParaRPr sz="1800">
              <a:solidFill>
                <a:schemeClr val="accent1"/>
              </a:solidFill>
              <a:latin typeface="Readex Pro Light"/>
              <a:ea typeface="Readex Pro Light"/>
              <a:cs typeface="Readex Pro Light"/>
              <a:sym typeface="Readex Pro Light"/>
            </a:endParaRPr>
          </a:p>
        </p:txBody>
      </p:sp>
      <p:sp>
        <p:nvSpPr>
          <p:cNvPr id="754" name="Google Shape;754;p58"/>
          <p:cNvSpPr/>
          <p:nvPr/>
        </p:nvSpPr>
        <p:spPr>
          <a:xfrm>
            <a:off x="483850" y="1320175"/>
            <a:ext cx="8066100" cy="606900"/>
          </a:xfrm>
          <a:prstGeom prst="rect">
            <a:avLst/>
          </a:prstGeom>
          <a:solidFill>
            <a:schemeClr val="accent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55" name="Google Shape;755;p58"/>
          <p:cNvSpPr/>
          <p:nvPr/>
        </p:nvSpPr>
        <p:spPr>
          <a:xfrm>
            <a:off x="201833" y="1345960"/>
            <a:ext cx="548700" cy="548700"/>
          </a:xfrm>
          <a:prstGeom prst="ellipse">
            <a:avLst/>
          </a:prstGeom>
          <a:solidFill>
            <a:srgbClr val="CFE2F3"/>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rgbClr val="000000"/>
                </a:solidFill>
                <a:latin typeface="Readex Pro SemiBold"/>
                <a:ea typeface="Readex Pro SemiBold"/>
                <a:cs typeface="Readex Pro SemiBold"/>
                <a:sym typeface="Readex Pro SemiBold"/>
              </a:rPr>
              <a:t>2</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756" name="Google Shape;756;p58"/>
          <p:cNvSpPr txBox="1"/>
          <p:nvPr/>
        </p:nvSpPr>
        <p:spPr>
          <a:xfrm>
            <a:off x="483850" y="1320175"/>
            <a:ext cx="8066100" cy="6069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de-DE" sz="2100" b="0" i="0" u="none" strike="noStrike" cap="none">
                <a:solidFill>
                  <a:schemeClr val="dk1"/>
                </a:solidFill>
                <a:latin typeface="Readex Pro"/>
                <a:ea typeface="Readex Pro"/>
                <a:cs typeface="Readex Pro"/>
                <a:sym typeface="Readex Pro"/>
              </a:rPr>
              <a:t>Fine-Tuning</a:t>
            </a:r>
            <a:endParaRPr sz="2100" b="0" i="0" u="none" strike="noStrike" cap="none">
              <a:solidFill>
                <a:schemeClr val="dk1"/>
              </a:solidFill>
              <a:latin typeface="Readex Pro"/>
              <a:ea typeface="Readex Pro"/>
              <a:cs typeface="Readex Pro"/>
              <a:sym typeface="Readex Pro"/>
            </a:endParaRPr>
          </a:p>
        </p:txBody>
      </p:sp>
      <p:grpSp>
        <p:nvGrpSpPr>
          <p:cNvPr id="757" name="Google Shape;757;p58"/>
          <p:cNvGrpSpPr/>
          <p:nvPr/>
        </p:nvGrpSpPr>
        <p:grpSpPr>
          <a:xfrm>
            <a:off x="136497" y="117136"/>
            <a:ext cx="849300" cy="340200"/>
            <a:chOff x="136497" y="117136"/>
            <a:chExt cx="849300" cy="340200"/>
          </a:xfrm>
        </p:grpSpPr>
        <p:sp>
          <p:nvSpPr>
            <p:cNvPr id="758" name="Google Shape;758;p5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59" name="Google Shape;759;p5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60" name="Google Shape;760;p58"/>
          <p:cNvSpPr/>
          <p:nvPr/>
        </p:nvSpPr>
        <p:spPr>
          <a:xfrm>
            <a:off x="4109325" y="117125"/>
            <a:ext cx="4945200" cy="1054800"/>
          </a:xfrm>
          <a:prstGeom prst="roundRect">
            <a:avLst>
              <a:gd name="adj" fmla="val 16667"/>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de-DE">
                <a:latin typeface="Calibri"/>
                <a:ea typeface="Calibri"/>
                <a:cs typeface="Calibri"/>
                <a:sym typeface="Calibri"/>
              </a:rPr>
              <a:t>Dieser Teil ist </a:t>
            </a:r>
            <a:r>
              <a:rPr lang="de-DE" b="1">
                <a:latin typeface="Calibri"/>
                <a:ea typeface="Calibri"/>
                <a:cs typeface="Calibri"/>
                <a:sym typeface="Calibri"/>
              </a:rPr>
              <a:t>optional</a:t>
            </a:r>
            <a:r>
              <a:rPr lang="de-DE">
                <a:latin typeface="Calibri"/>
                <a:ea typeface="Calibri"/>
                <a:cs typeface="Calibri"/>
                <a:sym typeface="Calibri"/>
              </a:rPr>
              <a:t>. Die Aufgabe ist im </a:t>
            </a:r>
            <a:r>
              <a:rPr lang="de-DE" b="1">
                <a:latin typeface="Calibri"/>
                <a:ea typeface="Calibri"/>
                <a:cs typeface="Calibri"/>
                <a:sym typeface="Calibri"/>
              </a:rPr>
              <a:t>experimentellen</a:t>
            </a:r>
            <a:r>
              <a:rPr lang="de-DE">
                <a:latin typeface="Calibri"/>
                <a:ea typeface="Calibri"/>
                <a:cs typeface="Calibri"/>
                <a:sym typeface="Calibri"/>
              </a:rPr>
              <a:t> </a:t>
            </a:r>
            <a:r>
              <a:rPr lang="de-DE" b="1">
                <a:latin typeface="Calibri"/>
                <a:ea typeface="Calibri"/>
                <a:cs typeface="Calibri"/>
                <a:sym typeface="Calibri"/>
              </a:rPr>
              <a:t>Status</a:t>
            </a:r>
            <a:r>
              <a:rPr lang="de-DE">
                <a:latin typeface="Calibri"/>
                <a:ea typeface="Calibri"/>
                <a:cs typeface="Calibri"/>
                <a:sym typeface="Calibri"/>
              </a:rPr>
              <a:t> und es besteht</a:t>
            </a:r>
            <a:r>
              <a:rPr lang="de-DE" b="1">
                <a:latin typeface="Calibri"/>
                <a:ea typeface="Calibri"/>
                <a:cs typeface="Calibri"/>
                <a:sym typeface="Calibri"/>
              </a:rPr>
              <a:t> keine Garantie auf Funktionalität</a:t>
            </a:r>
            <a:r>
              <a:rPr lang="de-DE">
                <a:latin typeface="Calibri"/>
                <a:ea typeface="Calibri"/>
                <a:cs typeface="Calibri"/>
                <a:sym typeface="Calibri"/>
              </a:rPr>
              <a:t>. Der </a:t>
            </a:r>
            <a:r>
              <a:rPr lang="de-DE" b="1">
                <a:latin typeface="Calibri"/>
                <a:ea typeface="Calibri"/>
                <a:cs typeface="Calibri"/>
                <a:sym typeface="Calibri"/>
              </a:rPr>
              <a:t>zeitliche Arbeitsaufwand ist nicht im Gesamtplan einkalkuliert</a:t>
            </a:r>
            <a:r>
              <a:rPr lang="de-DE">
                <a:latin typeface="Calibri"/>
                <a:ea typeface="Calibri"/>
                <a:cs typeface="Calibri"/>
                <a:sym typeface="Calibri"/>
              </a:rPr>
              <a:t> und muss dann noch hinzugefügt werden, wenn die Durchführung des Fine-Tunings erwünscht ist!</a:t>
            </a:r>
            <a:endParaRPr>
              <a:latin typeface="Calibri"/>
              <a:ea typeface="Calibri"/>
              <a:cs typeface="Calibri"/>
              <a:sym typeface="Calibri"/>
            </a:endParaRPr>
          </a:p>
        </p:txBody>
      </p:sp>
    </p:spTree>
  </p:cSld>
  <p:clrMapOvr>
    <a:masterClrMapping/>
  </p:clrMapOvr>
  <p:transition spd="med">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body" idx="1"/>
          </p:nvPr>
        </p:nvSpPr>
        <p:spPr>
          <a:xfrm>
            <a:off x="630000" y="887475"/>
            <a:ext cx="6480000" cy="37800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SzPts val="1200"/>
              <a:buNone/>
            </a:pPr>
            <a:endParaRPr/>
          </a:p>
          <a:p>
            <a:pPr marL="0" lvl="0" indent="0" algn="l" rtl="0">
              <a:lnSpc>
                <a:spcPct val="114000"/>
              </a:lnSpc>
              <a:spcBef>
                <a:spcPts val="1000"/>
              </a:spcBef>
              <a:spcAft>
                <a:spcPts val="0"/>
              </a:spcAft>
              <a:buSzPts val="1200"/>
              <a:buNone/>
            </a:pPr>
            <a:endParaRPr/>
          </a:p>
          <a:p>
            <a:pPr marL="0" lvl="0" indent="0" algn="l" rtl="0">
              <a:lnSpc>
                <a:spcPct val="115000"/>
              </a:lnSpc>
              <a:spcBef>
                <a:spcPts val="0"/>
              </a:spcBef>
              <a:spcAft>
                <a:spcPts val="0"/>
              </a:spcAft>
              <a:buSzPts val="1200"/>
              <a:buNone/>
            </a:pPr>
            <a:endParaRPr/>
          </a:p>
          <a:p>
            <a:pPr marL="0" lvl="0" indent="0" algn="l" rtl="0">
              <a:lnSpc>
                <a:spcPct val="115000"/>
              </a:lnSpc>
              <a:spcBef>
                <a:spcPts val="0"/>
              </a:spcBef>
              <a:spcAft>
                <a:spcPts val="0"/>
              </a:spcAft>
              <a:buSzPts val="1200"/>
              <a:buNone/>
            </a:pPr>
            <a:endParaRPr/>
          </a:p>
        </p:txBody>
      </p:sp>
      <p:graphicFrame>
        <p:nvGraphicFramePr>
          <p:cNvPr id="153" name="Google Shape;153;p23"/>
          <p:cNvGraphicFramePr/>
          <p:nvPr/>
        </p:nvGraphicFramePr>
        <p:xfrm>
          <a:off x="424260" y="814923"/>
          <a:ext cx="7279550" cy="4053080"/>
        </p:xfrm>
        <a:graphic>
          <a:graphicData uri="http://schemas.openxmlformats.org/drawingml/2006/table">
            <a:tbl>
              <a:tblPr>
                <a:noFill/>
                <a:tableStyleId>{BDB103D5-8C42-41E0-A294-9A7B94543F8A}</a:tableStyleId>
              </a:tblPr>
              <a:tblGrid>
                <a:gridCol w="1610275">
                  <a:extLst>
                    <a:ext uri="{9D8B030D-6E8A-4147-A177-3AD203B41FA5}">
                      <a16:colId xmlns:a16="http://schemas.microsoft.com/office/drawing/2014/main" val="20000"/>
                    </a:ext>
                  </a:extLst>
                </a:gridCol>
                <a:gridCol w="5669275">
                  <a:extLst>
                    <a:ext uri="{9D8B030D-6E8A-4147-A177-3AD203B41FA5}">
                      <a16:colId xmlns:a16="http://schemas.microsoft.com/office/drawing/2014/main" val="20001"/>
                    </a:ext>
                  </a:extLst>
                </a:gridCol>
              </a:tblGrid>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09:00 - 09:15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Begrüßung, Gruppeneinteilung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09:15 - 09:35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01: Warm-Up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09:35 – </a:t>
                      </a:r>
                      <a:r>
                        <a:rPr lang="de-DE">
                          <a:solidFill>
                            <a:srgbClr val="091544"/>
                          </a:solidFill>
                          <a:latin typeface="Readex Pro"/>
                          <a:ea typeface="Readex Pro"/>
                          <a:cs typeface="Readex Pro"/>
                          <a:sym typeface="Readex Pro"/>
                        </a:rPr>
                        <a:t>10:05</a:t>
                      </a:r>
                      <a:r>
                        <a:rPr lang="de-DE" u="none" strike="noStrike" cap="none">
                          <a:solidFill>
                            <a:srgbClr val="091544"/>
                          </a:solidFill>
                          <a:latin typeface="Readex Pro"/>
                          <a:ea typeface="Readex Pro"/>
                          <a:cs typeface="Readex Pro"/>
                          <a:sym typeface="Readex Pro"/>
                        </a:rPr>
                        <a:t>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02: Basistraining (1/2)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296B0"/>
                          </a:solidFill>
                          <a:latin typeface="Readex Pro"/>
                          <a:ea typeface="Readex Pro"/>
                          <a:cs typeface="Readex Pro"/>
                          <a:sym typeface="Readex Pro"/>
                        </a:rPr>
                        <a:t>10</a:t>
                      </a:r>
                      <a:r>
                        <a:rPr lang="de-DE" b="0" u="none" strike="noStrike" cap="none">
                          <a:solidFill>
                            <a:srgbClr val="8296B0"/>
                          </a:solidFill>
                          <a:latin typeface="Readex Pro"/>
                          <a:ea typeface="Readex Pro"/>
                          <a:cs typeface="Readex Pro"/>
                          <a:sym typeface="Readex Pro"/>
                        </a:rPr>
                        <a:t>:</a:t>
                      </a:r>
                      <a:r>
                        <a:rPr lang="de-DE">
                          <a:solidFill>
                            <a:srgbClr val="8296B0"/>
                          </a:solidFill>
                          <a:latin typeface="Readex Pro"/>
                          <a:ea typeface="Readex Pro"/>
                          <a:cs typeface="Readex Pro"/>
                          <a:sym typeface="Readex Pro"/>
                        </a:rPr>
                        <a:t>05</a:t>
                      </a:r>
                      <a:r>
                        <a:rPr lang="de-DE" b="0" u="none" strike="noStrike" cap="none">
                          <a:solidFill>
                            <a:srgbClr val="8296B0"/>
                          </a:solidFill>
                          <a:latin typeface="Readex Pro"/>
                          <a:ea typeface="Readex Pro"/>
                          <a:cs typeface="Readex Pro"/>
                          <a:sym typeface="Readex Pro"/>
                        </a:rPr>
                        <a:t> - </a:t>
                      </a:r>
                      <a:r>
                        <a:rPr lang="de-DE">
                          <a:solidFill>
                            <a:srgbClr val="8296B0"/>
                          </a:solidFill>
                          <a:latin typeface="Readex Pro"/>
                          <a:ea typeface="Readex Pro"/>
                          <a:cs typeface="Readex Pro"/>
                          <a:sym typeface="Readex Pro"/>
                        </a:rPr>
                        <a:t>10:15</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b="0" u="none" strike="noStrike" cap="none">
                          <a:solidFill>
                            <a:srgbClr val="8296B0"/>
                          </a:solidFill>
                          <a:latin typeface="Readex Pro"/>
                          <a:ea typeface="Readex Pro"/>
                          <a:cs typeface="Readex Pro"/>
                          <a:sym typeface="Readex Pro"/>
                        </a:rPr>
                        <a:t>Pause </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10:</a:t>
                      </a:r>
                      <a:r>
                        <a:rPr lang="de-DE">
                          <a:solidFill>
                            <a:srgbClr val="091544"/>
                          </a:solidFill>
                          <a:latin typeface="Readex Pro"/>
                          <a:ea typeface="Readex Pro"/>
                          <a:cs typeface="Readex Pro"/>
                          <a:sym typeface="Readex Pro"/>
                        </a:rPr>
                        <a:t>15</a:t>
                      </a:r>
                      <a:r>
                        <a:rPr lang="de-DE" u="none" strike="noStrike" cap="none">
                          <a:solidFill>
                            <a:srgbClr val="091544"/>
                          </a:solidFill>
                          <a:latin typeface="Readex Pro"/>
                          <a:ea typeface="Readex Pro"/>
                          <a:cs typeface="Readex Pro"/>
                          <a:sym typeface="Readex Pro"/>
                        </a:rPr>
                        <a:t> - </a:t>
                      </a:r>
                      <a:r>
                        <a:rPr lang="de-DE">
                          <a:solidFill>
                            <a:srgbClr val="091544"/>
                          </a:solidFill>
                          <a:latin typeface="Readex Pro"/>
                          <a:ea typeface="Readex Pro"/>
                          <a:cs typeface="Readex Pro"/>
                          <a:sym typeface="Readex Pro"/>
                        </a:rPr>
                        <a:t>10:55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02: Basistraining (2/2) </a:t>
                      </a:r>
                      <a:endParaRPr sz="1100" u="none" strike="noStrike" cap="none"/>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15900">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296B0"/>
                          </a:solidFill>
                          <a:latin typeface="Readex Pro"/>
                          <a:ea typeface="Readex Pro"/>
                          <a:cs typeface="Readex Pro"/>
                          <a:sym typeface="Readex Pro"/>
                        </a:rPr>
                        <a:t>10:55</a:t>
                      </a:r>
                      <a:r>
                        <a:rPr lang="de-DE" b="0" u="none" strike="noStrike" cap="none">
                          <a:solidFill>
                            <a:srgbClr val="8296B0"/>
                          </a:solidFill>
                          <a:latin typeface="Readex Pro"/>
                          <a:ea typeface="Readex Pro"/>
                          <a:cs typeface="Readex Pro"/>
                          <a:sym typeface="Readex Pro"/>
                        </a:rPr>
                        <a:t> - </a:t>
                      </a:r>
                      <a:r>
                        <a:rPr lang="de-DE">
                          <a:solidFill>
                            <a:srgbClr val="8296B0"/>
                          </a:solidFill>
                          <a:latin typeface="Readex Pro"/>
                          <a:ea typeface="Readex Pro"/>
                          <a:cs typeface="Readex Pro"/>
                          <a:sym typeface="Readex Pro"/>
                        </a:rPr>
                        <a:t>11:05</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b="0" u="none" strike="noStrike" cap="none">
                          <a:solidFill>
                            <a:srgbClr val="8497B0"/>
                          </a:solidFill>
                          <a:latin typeface="Readex Pro"/>
                          <a:ea typeface="Readex Pro"/>
                          <a:cs typeface="Readex Pro"/>
                          <a:sym typeface="Readex Pro"/>
                        </a:rPr>
                        <a:t>Pause </a:t>
                      </a:r>
                      <a:endParaRPr b="0" u="none" strike="noStrike" cap="none">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751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11:</a:t>
                      </a:r>
                      <a:r>
                        <a:rPr lang="de-DE">
                          <a:solidFill>
                            <a:srgbClr val="091544"/>
                          </a:solidFill>
                          <a:latin typeface="Readex Pro"/>
                          <a:ea typeface="Readex Pro"/>
                          <a:cs typeface="Readex Pro"/>
                          <a:sym typeface="Readex Pro"/>
                        </a:rPr>
                        <a:t>05</a:t>
                      </a:r>
                      <a:r>
                        <a:rPr lang="de-DE" u="none" strike="noStrike" cap="none">
                          <a:solidFill>
                            <a:srgbClr val="091544"/>
                          </a:solidFill>
                          <a:latin typeface="Readex Pro"/>
                          <a:ea typeface="Readex Pro"/>
                          <a:cs typeface="Readex Pro"/>
                          <a:sym typeface="Readex Pro"/>
                        </a:rPr>
                        <a:t> - </a:t>
                      </a:r>
                      <a:r>
                        <a:rPr lang="de-DE">
                          <a:solidFill>
                            <a:srgbClr val="091544"/>
                          </a:solidFill>
                          <a:latin typeface="Readex Pro"/>
                          <a:ea typeface="Readex Pro"/>
                          <a:cs typeface="Readex Pro"/>
                          <a:sym typeface="Readex Pro"/>
                        </a:rPr>
                        <a:t>12:00</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a:t>
                      </a:r>
                      <a:r>
                        <a:rPr lang="de-DE">
                          <a:solidFill>
                            <a:srgbClr val="091544"/>
                          </a:solidFill>
                          <a:latin typeface="Readex Pro"/>
                          <a:ea typeface="Readex Pro"/>
                          <a:cs typeface="Readex Pro"/>
                          <a:sym typeface="Readex Pro"/>
                        </a:rPr>
                        <a:t>3</a:t>
                      </a:r>
                      <a:r>
                        <a:rPr lang="de-DE" u="none" strike="noStrike" cap="none">
                          <a:solidFill>
                            <a:srgbClr val="091544"/>
                          </a:solidFill>
                          <a:latin typeface="Readex Pro"/>
                          <a:ea typeface="Readex Pro"/>
                          <a:cs typeface="Readex Pro"/>
                          <a:sym typeface="Readex Pro"/>
                        </a:rPr>
                        <a:t>: </a:t>
                      </a:r>
                      <a:r>
                        <a:rPr lang="de-DE">
                          <a:solidFill>
                            <a:srgbClr val="091544"/>
                          </a:solidFill>
                          <a:latin typeface="Readex Pro"/>
                          <a:ea typeface="Readex Pro"/>
                          <a:cs typeface="Readex Pro"/>
                          <a:sym typeface="Readex Pro"/>
                        </a:rPr>
                        <a:t>Die Werkzeuge richtig einsetzen</a:t>
                      </a:r>
                      <a:endParaRPr b="0" i="0" u="none" strike="noStrike" cap="none">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41700">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497B0"/>
                          </a:solidFill>
                          <a:latin typeface="Readex Pro"/>
                          <a:ea typeface="Readex Pro"/>
                          <a:cs typeface="Readex Pro"/>
                          <a:sym typeface="Readex Pro"/>
                        </a:rPr>
                        <a:t>12:00 - 12:15</a:t>
                      </a:r>
                      <a:endParaRPr>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497B0"/>
                          </a:solidFill>
                          <a:latin typeface="Readex Pro"/>
                          <a:ea typeface="Readex Pro"/>
                          <a:cs typeface="Readex Pro"/>
                          <a:sym typeface="Readex Pro"/>
                        </a:rPr>
                        <a:t>Pause</a:t>
                      </a:r>
                      <a:endParaRPr>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441700">
                <a:tc>
                  <a:txBody>
                    <a:bodyPr/>
                    <a:lstStyle/>
                    <a:p>
                      <a:pPr marL="0" marR="0" lvl="0" indent="0" algn="l" rtl="0">
                        <a:lnSpc>
                          <a:spcPct val="100000"/>
                        </a:lnSpc>
                        <a:spcBef>
                          <a:spcPts val="0"/>
                        </a:spcBef>
                        <a:spcAft>
                          <a:spcPts val="0"/>
                        </a:spcAft>
                        <a:buNone/>
                      </a:pPr>
                      <a:r>
                        <a:rPr lang="de-DE">
                          <a:solidFill>
                            <a:srgbClr val="091544"/>
                          </a:solidFill>
                          <a:latin typeface="Readex Pro"/>
                          <a:ea typeface="Readex Pro"/>
                          <a:cs typeface="Readex Pro"/>
                          <a:sym typeface="Readex Pro"/>
                        </a:rPr>
                        <a:t>12:15 - 13:25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r>
                        <a:rPr lang="de-DE">
                          <a:solidFill>
                            <a:srgbClr val="091544"/>
                          </a:solidFill>
                          <a:latin typeface="Readex Pro"/>
                          <a:ea typeface="Readex Pro"/>
                          <a:cs typeface="Readex Pro"/>
                          <a:sym typeface="Readex Pro"/>
                        </a:rPr>
                        <a:t>Challenge 04: Freies Experimentieren</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13:</a:t>
                      </a:r>
                      <a:r>
                        <a:rPr lang="de-DE">
                          <a:solidFill>
                            <a:srgbClr val="091544"/>
                          </a:solidFill>
                          <a:latin typeface="Readex Pro"/>
                          <a:ea typeface="Readex Pro"/>
                          <a:cs typeface="Readex Pro"/>
                          <a:sym typeface="Readex Pro"/>
                        </a:rPr>
                        <a:t>2</a:t>
                      </a:r>
                      <a:r>
                        <a:rPr lang="de-DE" u="none" strike="noStrike" cap="none">
                          <a:solidFill>
                            <a:srgbClr val="091544"/>
                          </a:solidFill>
                          <a:latin typeface="Readex Pro"/>
                          <a:ea typeface="Readex Pro"/>
                          <a:cs typeface="Readex Pro"/>
                          <a:sym typeface="Readex Pro"/>
                        </a:rPr>
                        <a:t>5 - 13:30</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Feedback und Verabschiedung</a:t>
                      </a:r>
                      <a:endParaRPr u="none" strike="noStrike" cap="none">
                        <a:solidFill>
                          <a:srgbClr val="091544"/>
                        </a:solidFill>
                        <a:latin typeface="Readex Pro"/>
                        <a:ea typeface="Readex Pro"/>
                        <a:cs typeface="Readex Pro"/>
                        <a:sym typeface="Readex Pro"/>
                      </a:endParaRPr>
                    </a:p>
                  </a:txBody>
                  <a:tcPr marL="63500" marR="63500" marT="63500" marB="63500">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bl>
          </a:graphicData>
        </a:graphic>
      </p:graphicFrame>
      <p:sp>
        <p:nvSpPr>
          <p:cNvPr id="154" name="Google Shape;154;p23"/>
          <p:cNvSpPr/>
          <p:nvPr/>
        </p:nvSpPr>
        <p:spPr>
          <a:xfrm>
            <a:off x="3033630" y="447514"/>
            <a:ext cx="2014200" cy="21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55" name="Google Shape;155;p23"/>
          <p:cNvSpPr txBox="1"/>
          <p:nvPr/>
        </p:nvSpPr>
        <p:spPr>
          <a:xfrm>
            <a:off x="424260" y="225814"/>
            <a:ext cx="7279500" cy="476100"/>
          </a:xfrm>
          <a:prstGeom prst="rect">
            <a:avLst/>
          </a:prstGeom>
          <a:noFill/>
          <a:ln>
            <a:noFill/>
          </a:ln>
        </p:spPr>
        <p:txBody>
          <a:bodyPr spcFirstLastPara="1" wrap="square" lIns="0" tIns="0" rIns="0" bIns="0" anchor="ctr" anchorCtr="0">
            <a:normAutofit/>
          </a:bodyPr>
          <a:lstStyle/>
          <a:p>
            <a:pPr marL="0" marR="0" lvl="0" indent="0" algn="ctr" rtl="0">
              <a:lnSpc>
                <a:spcPct val="95000"/>
              </a:lnSpc>
              <a:spcBef>
                <a:spcPts val="0"/>
              </a:spcBef>
              <a:spcAft>
                <a:spcPts val="0"/>
              </a:spcAft>
              <a:buClr>
                <a:schemeClr val="dk1"/>
              </a:buClr>
              <a:buSzPts val="2800"/>
              <a:buFont typeface="Calibri"/>
              <a:buNone/>
            </a:pPr>
            <a:r>
              <a:rPr lang="de-DE" sz="2800" b="0" i="0" u="none" strike="noStrike" cap="none">
                <a:solidFill>
                  <a:srgbClr val="091544"/>
                </a:solidFill>
                <a:latin typeface="Patua One"/>
                <a:ea typeface="Patua One"/>
                <a:cs typeface="Patua One"/>
                <a:sym typeface="Patua One"/>
              </a:rPr>
              <a:t>Tagesablauf</a:t>
            </a:r>
            <a:endParaRPr sz="2800" b="0" i="0" u="none" strike="noStrike" cap="none">
              <a:solidFill>
                <a:srgbClr val="091544"/>
              </a:solidFill>
              <a:latin typeface="Patua One"/>
              <a:ea typeface="Patua One"/>
              <a:cs typeface="Patua One"/>
              <a:sym typeface="Patua One"/>
            </a:endParaRPr>
          </a:p>
        </p:txBody>
      </p:sp>
      <p:pic>
        <p:nvPicPr>
          <p:cNvPr id="156" name="Google Shape;156;p23" descr="A cartoon of a person throwing papers&#10;&#10;Description automatically generated"/>
          <p:cNvPicPr preferRelativeResize="0"/>
          <p:nvPr/>
        </p:nvPicPr>
        <p:blipFill rotWithShape="1">
          <a:blip r:embed="rId3">
            <a:alphaModFix/>
          </a:blip>
          <a:srcRect/>
          <a:stretch/>
        </p:blipFill>
        <p:spPr>
          <a:xfrm rot="-1249040">
            <a:off x="6348465" y="-242168"/>
            <a:ext cx="2912576" cy="2502210"/>
          </a:xfrm>
          <a:prstGeom prst="rect">
            <a:avLst/>
          </a:prstGeom>
          <a:noFill/>
          <a:ln>
            <a:noFill/>
          </a:ln>
        </p:spPr>
      </p:pic>
      <p:sp>
        <p:nvSpPr>
          <p:cNvPr id="157" name="Google Shape;157;p2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4</a:t>
            </a:fld>
            <a:endParaRPr/>
          </a:p>
        </p:txBody>
      </p:sp>
      <p:sp>
        <p:nvSpPr>
          <p:cNvPr id="158" name="Google Shape;158;p23"/>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59" name="Google Shape;159;p23" descr="A blue and green rectangles&#10;&#10;Description automatically generated"/>
          <p:cNvPicPr preferRelativeResize="0"/>
          <p:nvPr/>
        </p:nvPicPr>
        <p:blipFill rotWithShape="1">
          <a:blip r:embed="rId4">
            <a:alphaModFix/>
          </a:blip>
          <a:srcRect/>
          <a:stretch/>
        </p:blipFill>
        <p:spPr>
          <a:xfrm>
            <a:off x="175377" y="169482"/>
            <a:ext cx="606841" cy="179923"/>
          </a:xfrm>
          <a:prstGeom prst="rect">
            <a:avLst/>
          </a:prstGeom>
          <a:noFill/>
          <a:ln>
            <a:noFill/>
          </a:ln>
        </p:spPr>
      </p:pic>
      <p:grpSp>
        <p:nvGrpSpPr>
          <p:cNvPr id="160" name="Google Shape;160;p23"/>
          <p:cNvGrpSpPr/>
          <p:nvPr/>
        </p:nvGrpSpPr>
        <p:grpSpPr>
          <a:xfrm>
            <a:off x="136497" y="117136"/>
            <a:ext cx="849300" cy="340200"/>
            <a:chOff x="136497" y="117136"/>
            <a:chExt cx="849300" cy="340200"/>
          </a:xfrm>
        </p:grpSpPr>
        <p:sp>
          <p:nvSpPr>
            <p:cNvPr id="161" name="Google Shape;161;p2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62" name="Google Shape;162;p23"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59"/>
          <p:cNvSpPr/>
          <p:nvPr/>
        </p:nvSpPr>
        <p:spPr>
          <a:xfrm>
            <a:off x="1990725" y="460629"/>
            <a:ext cx="50820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766" name="Google Shape;766;p59"/>
          <p:cNvPicPr preferRelativeResize="0"/>
          <p:nvPr/>
        </p:nvPicPr>
        <p:blipFill>
          <a:blip r:embed="rId3">
            <a:alphaModFix/>
          </a:blip>
          <a:stretch>
            <a:fillRect/>
          </a:stretch>
        </p:blipFill>
        <p:spPr>
          <a:xfrm>
            <a:off x="839700" y="1213000"/>
            <a:ext cx="6722150" cy="3191200"/>
          </a:xfrm>
          <a:prstGeom prst="rect">
            <a:avLst/>
          </a:prstGeom>
          <a:noFill/>
          <a:ln>
            <a:noFill/>
          </a:ln>
        </p:spPr>
      </p:pic>
      <p:sp>
        <p:nvSpPr>
          <p:cNvPr id="767" name="Google Shape;767;p59"/>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von Teil 2:</a:t>
            </a:r>
            <a:endParaRPr/>
          </a:p>
        </p:txBody>
      </p:sp>
      <p:sp>
        <p:nvSpPr>
          <p:cNvPr id="768" name="Google Shape;768;p59"/>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40</a:t>
            </a:fld>
            <a:endParaRPr/>
          </a:p>
        </p:txBody>
      </p:sp>
      <p:grpSp>
        <p:nvGrpSpPr>
          <p:cNvPr id="769" name="Google Shape;769;p59"/>
          <p:cNvGrpSpPr/>
          <p:nvPr/>
        </p:nvGrpSpPr>
        <p:grpSpPr>
          <a:xfrm>
            <a:off x="136497" y="117136"/>
            <a:ext cx="849300" cy="340200"/>
            <a:chOff x="136497" y="117136"/>
            <a:chExt cx="849300" cy="340200"/>
          </a:xfrm>
        </p:grpSpPr>
        <p:sp>
          <p:nvSpPr>
            <p:cNvPr id="770" name="Google Shape;770;p59"/>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71" name="Google Shape;771;p59"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772" name="Google Shape;772;p59"/>
          <p:cNvPicPr preferRelativeResize="0"/>
          <p:nvPr/>
        </p:nvPicPr>
        <p:blipFill>
          <a:blip r:embed="rId5">
            <a:alphaModFix/>
          </a:blip>
          <a:stretch>
            <a:fillRect/>
          </a:stretch>
        </p:blipFill>
        <p:spPr>
          <a:xfrm>
            <a:off x="-25480" y="2946975"/>
            <a:ext cx="1173250" cy="1110300"/>
          </a:xfrm>
          <a:prstGeom prst="rect">
            <a:avLst/>
          </a:prstGeom>
          <a:noFill/>
          <a:ln>
            <a:noFill/>
          </a:ln>
        </p:spPr>
      </p:pic>
      <p:pic>
        <p:nvPicPr>
          <p:cNvPr id="773" name="Google Shape;773;p59"/>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774" name="Google Shape;774;p59"/>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123</a:t>
            </a:r>
            <a:endParaRPr sz="2900" b="1">
              <a:solidFill>
                <a:schemeClr val="dk1"/>
              </a:solidFill>
              <a:latin typeface="Readex Pro"/>
              <a:ea typeface="Readex Pro"/>
              <a:cs typeface="Readex Pro"/>
              <a:sym typeface="Readex Pro"/>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60"/>
          <p:cNvSpPr/>
          <p:nvPr/>
        </p:nvSpPr>
        <p:spPr>
          <a:xfrm>
            <a:off x="2425150" y="837025"/>
            <a:ext cx="22860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780" name="Google Shape;780;p60"/>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41</a:t>
            </a:fld>
            <a:endParaRPr/>
          </a:p>
        </p:txBody>
      </p:sp>
      <p:sp>
        <p:nvSpPr>
          <p:cNvPr id="781" name="Google Shape;781;p60"/>
          <p:cNvSpPr txBox="1"/>
          <p:nvPr/>
        </p:nvSpPr>
        <p:spPr>
          <a:xfrm>
            <a:off x="483850" y="794042"/>
            <a:ext cx="7920000" cy="445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de-DE" sz="2400">
                <a:solidFill>
                  <a:schemeClr val="dk1"/>
                </a:solidFill>
                <a:latin typeface="Patua One"/>
                <a:ea typeface="Patua One"/>
                <a:cs typeface="Patua One"/>
                <a:sym typeface="Patua One"/>
              </a:rPr>
              <a:t>Chatbot unter falschen Einfluss</a:t>
            </a:r>
            <a:endParaRPr sz="1400" b="0" i="0" u="none" strike="noStrike" cap="none">
              <a:solidFill>
                <a:srgbClr val="000000"/>
              </a:solidFill>
              <a:latin typeface="Arial"/>
              <a:ea typeface="Arial"/>
              <a:cs typeface="Arial"/>
              <a:sym typeface="Arial"/>
            </a:endParaRPr>
          </a:p>
        </p:txBody>
      </p:sp>
      <p:sp>
        <p:nvSpPr>
          <p:cNvPr id="782" name="Google Shape;782;p60"/>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41</a:t>
            </a:fld>
            <a:endParaRPr sz="900" b="0" i="0" u="none" strike="noStrike" cap="none">
              <a:solidFill>
                <a:srgbClr val="888888"/>
              </a:solidFill>
              <a:latin typeface="Calibri"/>
              <a:ea typeface="Calibri"/>
              <a:cs typeface="Calibri"/>
              <a:sym typeface="Calibri"/>
            </a:endParaRPr>
          </a:p>
        </p:txBody>
      </p:sp>
      <p:sp>
        <p:nvSpPr>
          <p:cNvPr id="783" name="Google Shape;783;p60"/>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84" name="Google Shape;784;p60"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785" name="Google Shape;785;p60"/>
          <p:cNvGrpSpPr/>
          <p:nvPr/>
        </p:nvGrpSpPr>
        <p:grpSpPr>
          <a:xfrm>
            <a:off x="136497" y="117136"/>
            <a:ext cx="849300" cy="340200"/>
            <a:chOff x="136497" y="117136"/>
            <a:chExt cx="849300" cy="340200"/>
          </a:xfrm>
        </p:grpSpPr>
        <p:sp>
          <p:nvSpPr>
            <p:cNvPr id="786" name="Google Shape;786;p6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87" name="Google Shape;787;p60"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88" name="Google Shape;788;p60"/>
          <p:cNvSpPr/>
          <p:nvPr/>
        </p:nvSpPr>
        <p:spPr>
          <a:xfrm>
            <a:off x="482875" y="1927075"/>
            <a:ext cx="4921200" cy="2856000"/>
          </a:xfrm>
          <a:prstGeom prst="rect">
            <a:avLst/>
          </a:prstGeom>
          <a:solidFill>
            <a:srgbClr val="FFD896"/>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89" name="Google Shape;789;p60"/>
          <p:cNvSpPr txBox="1"/>
          <p:nvPr/>
        </p:nvSpPr>
        <p:spPr>
          <a:xfrm>
            <a:off x="578186" y="1927075"/>
            <a:ext cx="4731600" cy="1859700"/>
          </a:xfrm>
          <a:prstGeom prst="rect">
            <a:avLst/>
          </a:prstGeom>
          <a:noFill/>
          <a:ln>
            <a:noFill/>
          </a:ln>
        </p:spPr>
        <p:txBody>
          <a:bodyPr spcFirstLastPara="1" wrap="square" lIns="91425" tIns="91425" rIns="91425" bIns="91425" anchor="t" anchorCtr="0">
            <a:noAutofit/>
          </a:bodyPr>
          <a:lstStyle/>
          <a:p>
            <a:pPr marL="457200" marR="0" lvl="0" indent="-336550" algn="l" rtl="0">
              <a:lnSpc>
                <a:spcPct val="100000"/>
              </a:lnSpc>
              <a:spcBef>
                <a:spcPts val="0"/>
              </a:spcBef>
              <a:spcAft>
                <a:spcPts val="0"/>
              </a:spcAft>
              <a:buClr>
                <a:schemeClr val="dk1"/>
              </a:buClr>
              <a:buSzPts val="1700"/>
              <a:buFont typeface="Readex Pro Light"/>
              <a:buAutoNum type="arabicPeriod"/>
            </a:pPr>
            <a:r>
              <a:rPr lang="de-DE" sz="1700" b="1">
                <a:solidFill>
                  <a:schemeClr val="dk1"/>
                </a:solidFill>
                <a:latin typeface="Readex Pro"/>
                <a:ea typeface="Readex Pro"/>
                <a:cs typeface="Readex Pro"/>
                <a:sym typeface="Readex Pro"/>
              </a:rPr>
              <a:t>Erstelle</a:t>
            </a:r>
            <a:r>
              <a:rPr lang="de-DE" sz="1700">
                <a:solidFill>
                  <a:schemeClr val="dk1"/>
                </a:solidFill>
                <a:latin typeface="Readex Pro Light"/>
                <a:ea typeface="Readex Pro Light"/>
                <a:cs typeface="Readex Pro Light"/>
                <a:sym typeface="Readex Pro Light"/>
              </a:rPr>
              <a:t> in einem </a:t>
            </a:r>
            <a:r>
              <a:rPr lang="de-DE" sz="1700" b="1">
                <a:solidFill>
                  <a:schemeClr val="dk1"/>
                </a:solidFill>
                <a:latin typeface="Readex Pro"/>
                <a:ea typeface="Readex Pro"/>
                <a:cs typeface="Readex Pro"/>
                <a:sym typeface="Readex Pro"/>
              </a:rPr>
              <a:t>Dokument</a:t>
            </a:r>
            <a:r>
              <a:rPr lang="de-DE" sz="1700">
                <a:solidFill>
                  <a:schemeClr val="dk1"/>
                </a:solidFill>
                <a:latin typeface="Readex Pro Light"/>
                <a:ea typeface="Readex Pro Light"/>
                <a:cs typeface="Readex Pro Light"/>
                <a:sym typeface="Readex Pro Light"/>
              </a:rPr>
              <a:t> </a:t>
            </a:r>
            <a:r>
              <a:rPr lang="de-DE" sz="1700" b="1">
                <a:solidFill>
                  <a:schemeClr val="dk1"/>
                </a:solidFill>
                <a:latin typeface="Readex Pro"/>
                <a:ea typeface="Readex Pro"/>
                <a:cs typeface="Readex Pro"/>
                <a:sym typeface="Readex Pro"/>
              </a:rPr>
              <a:t>1-2 Gerüchte rund um Soziale Medien </a:t>
            </a:r>
            <a:r>
              <a:rPr lang="de-DE" sz="1700">
                <a:solidFill>
                  <a:schemeClr val="dk1"/>
                </a:solidFill>
                <a:latin typeface="Readex Pro Light"/>
                <a:ea typeface="Readex Pro Light"/>
                <a:cs typeface="Readex Pro Light"/>
                <a:sym typeface="Readex Pro Light"/>
              </a:rPr>
              <a:t>aus und </a:t>
            </a:r>
            <a:r>
              <a:rPr lang="de-DE" sz="1700" b="1">
                <a:solidFill>
                  <a:schemeClr val="dk1"/>
                </a:solidFill>
                <a:latin typeface="Readex Pro"/>
                <a:ea typeface="Readex Pro"/>
                <a:cs typeface="Readex Pro"/>
                <a:sym typeface="Readex Pro"/>
              </a:rPr>
              <a:t>beschreibt</a:t>
            </a:r>
            <a:r>
              <a:rPr lang="de-DE" sz="1700">
                <a:solidFill>
                  <a:schemeClr val="dk1"/>
                </a:solidFill>
                <a:latin typeface="Readex Pro Light"/>
                <a:ea typeface="Readex Pro Light"/>
                <a:cs typeface="Readex Pro Light"/>
                <a:sym typeface="Readex Pro Light"/>
              </a:rPr>
              <a:t> diese kurz in </a:t>
            </a:r>
            <a:r>
              <a:rPr lang="de-DE" sz="1700" b="1">
                <a:solidFill>
                  <a:schemeClr val="dk1"/>
                </a:solidFill>
                <a:latin typeface="Readex Pro"/>
                <a:ea typeface="Readex Pro"/>
                <a:cs typeface="Readex Pro"/>
                <a:sym typeface="Readex Pro"/>
              </a:rPr>
              <a:t>2-3 Sätzen</a:t>
            </a:r>
            <a:r>
              <a:rPr lang="de-DE" sz="1700">
                <a:solidFill>
                  <a:schemeClr val="dk1"/>
                </a:solidFill>
                <a:latin typeface="Readex Pro Light"/>
                <a:ea typeface="Readex Pro Light"/>
                <a:cs typeface="Readex Pro Light"/>
                <a:sym typeface="Readex Pro Light"/>
              </a:rPr>
              <a:t>. </a:t>
            </a:r>
            <a:endParaRPr sz="1700">
              <a:solidFill>
                <a:schemeClr val="dk1"/>
              </a:solidFill>
              <a:latin typeface="Readex Pro Light"/>
              <a:ea typeface="Readex Pro Light"/>
              <a:cs typeface="Readex Pro Light"/>
              <a:sym typeface="Readex Pro Light"/>
            </a:endParaRPr>
          </a:p>
          <a:p>
            <a:pPr marL="457200" marR="0" lvl="0" indent="-336550" algn="l" rtl="0">
              <a:lnSpc>
                <a:spcPct val="100000"/>
              </a:lnSpc>
              <a:spcBef>
                <a:spcPts val="0"/>
              </a:spcBef>
              <a:spcAft>
                <a:spcPts val="0"/>
              </a:spcAft>
              <a:buClr>
                <a:schemeClr val="dk1"/>
              </a:buClr>
              <a:buSzPts val="1700"/>
              <a:buFont typeface="Readex Pro Light"/>
              <a:buAutoNum type="arabicPeriod"/>
            </a:pPr>
            <a:r>
              <a:rPr lang="de-DE" sz="1700" b="1">
                <a:solidFill>
                  <a:schemeClr val="dk1"/>
                </a:solidFill>
                <a:latin typeface="Readex Pro"/>
                <a:ea typeface="Readex Pro"/>
                <a:cs typeface="Readex Pro"/>
                <a:sym typeface="Readex Pro"/>
              </a:rPr>
              <a:t>Speichere</a:t>
            </a:r>
            <a:r>
              <a:rPr lang="de-DE" sz="1700">
                <a:solidFill>
                  <a:schemeClr val="dk1"/>
                </a:solidFill>
                <a:latin typeface="Readex Pro Light"/>
                <a:ea typeface="Readex Pro Light"/>
                <a:cs typeface="Readex Pro Light"/>
                <a:sym typeface="Readex Pro Light"/>
              </a:rPr>
              <a:t> dein Dokument als </a:t>
            </a:r>
            <a:r>
              <a:rPr lang="de-DE" sz="1700" b="1">
                <a:solidFill>
                  <a:schemeClr val="dk1"/>
                </a:solidFill>
                <a:latin typeface="Readex Pro"/>
                <a:ea typeface="Readex Pro"/>
                <a:cs typeface="Readex Pro"/>
                <a:sym typeface="Readex Pro"/>
              </a:rPr>
              <a:t>PDF</a:t>
            </a:r>
            <a:r>
              <a:rPr lang="de-DE" sz="1700">
                <a:solidFill>
                  <a:schemeClr val="dk1"/>
                </a:solidFill>
                <a:latin typeface="Readex Pro Light"/>
                <a:ea typeface="Readex Pro Light"/>
                <a:cs typeface="Readex Pro Light"/>
                <a:sym typeface="Readex Pro Light"/>
              </a:rPr>
              <a:t> und </a:t>
            </a:r>
            <a:r>
              <a:rPr lang="de-DE" sz="1700" b="1">
                <a:solidFill>
                  <a:schemeClr val="dk1"/>
                </a:solidFill>
                <a:latin typeface="Readex Pro"/>
                <a:ea typeface="Readex Pro"/>
                <a:cs typeface="Readex Pro"/>
                <a:sym typeface="Readex Pro"/>
              </a:rPr>
              <a:t>lade</a:t>
            </a:r>
            <a:r>
              <a:rPr lang="de-DE" sz="1700">
                <a:solidFill>
                  <a:schemeClr val="dk1"/>
                </a:solidFill>
                <a:latin typeface="Readex Pro Light"/>
                <a:ea typeface="Readex Pro Light"/>
                <a:cs typeface="Readex Pro Light"/>
                <a:sym typeface="Readex Pro Light"/>
              </a:rPr>
              <a:t> es </a:t>
            </a:r>
            <a:r>
              <a:rPr lang="de-DE" sz="1700" b="1">
                <a:solidFill>
                  <a:schemeClr val="dk1"/>
                </a:solidFill>
                <a:latin typeface="Readex Pro"/>
                <a:ea typeface="Readex Pro"/>
                <a:cs typeface="Readex Pro"/>
                <a:sym typeface="Readex Pro"/>
              </a:rPr>
              <a:t>in deinen Chatbot </a:t>
            </a:r>
            <a:r>
              <a:rPr lang="de-DE" sz="1700">
                <a:solidFill>
                  <a:schemeClr val="dk1"/>
                </a:solidFill>
                <a:latin typeface="Readex Pro Light"/>
                <a:ea typeface="Readex Pro Light"/>
                <a:cs typeface="Readex Pro Light"/>
                <a:sym typeface="Readex Pro Light"/>
              </a:rPr>
              <a:t>hoch.</a:t>
            </a:r>
            <a:endParaRPr sz="1700">
              <a:solidFill>
                <a:schemeClr val="dk1"/>
              </a:solidFill>
              <a:latin typeface="Readex Pro Light"/>
              <a:ea typeface="Readex Pro Light"/>
              <a:cs typeface="Readex Pro Light"/>
              <a:sym typeface="Readex Pro Light"/>
            </a:endParaRPr>
          </a:p>
          <a:p>
            <a:pPr marL="457200" marR="0" lvl="0" indent="-336550" algn="l" rtl="0">
              <a:lnSpc>
                <a:spcPct val="100000"/>
              </a:lnSpc>
              <a:spcBef>
                <a:spcPts val="0"/>
              </a:spcBef>
              <a:spcAft>
                <a:spcPts val="0"/>
              </a:spcAft>
              <a:buClr>
                <a:schemeClr val="dk1"/>
              </a:buClr>
              <a:buSzPts val="1700"/>
              <a:buFont typeface="Readex Pro Light"/>
              <a:buAutoNum type="arabicPeriod"/>
            </a:pPr>
            <a:r>
              <a:rPr lang="de-DE" sz="1700" b="1">
                <a:solidFill>
                  <a:schemeClr val="dk1"/>
                </a:solidFill>
                <a:latin typeface="Readex Pro"/>
                <a:ea typeface="Readex Pro"/>
                <a:cs typeface="Readex Pro"/>
                <a:sym typeface="Readex Pro"/>
              </a:rPr>
              <a:t>Befrage</a:t>
            </a:r>
            <a:r>
              <a:rPr lang="de-DE" sz="1700">
                <a:solidFill>
                  <a:schemeClr val="dk1"/>
                </a:solidFill>
                <a:latin typeface="Readex Pro Light"/>
                <a:ea typeface="Readex Pro Light"/>
                <a:cs typeface="Readex Pro Light"/>
                <a:sym typeface="Readex Pro Light"/>
              </a:rPr>
              <a:t> deinen </a:t>
            </a:r>
            <a:r>
              <a:rPr lang="de-DE" sz="1700" b="1">
                <a:solidFill>
                  <a:schemeClr val="dk1"/>
                </a:solidFill>
                <a:latin typeface="Readex Pro"/>
                <a:ea typeface="Readex Pro"/>
                <a:cs typeface="Readex Pro"/>
                <a:sym typeface="Readex Pro"/>
              </a:rPr>
              <a:t>Chatbot</a:t>
            </a:r>
            <a:r>
              <a:rPr lang="de-DE" sz="1700">
                <a:solidFill>
                  <a:schemeClr val="dk1"/>
                </a:solidFill>
                <a:latin typeface="Readex Pro Light"/>
                <a:ea typeface="Readex Pro Light"/>
                <a:cs typeface="Readex Pro Light"/>
                <a:sym typeface="Readex Pro Light"/>
              </a:rPr>
              <a:t> </a:t>
            </a:r>
            <a:r>
              <a:rPr lang="de-DE" sz="1700" b="1">
                <a:solidFill>
                  <a:schemeClr val="dk1"/>
                </a:solidFill>
                <a:latin typeface="Readex Pro"/>
                <a:ea typeface="Readex Pro"/>
                <a:cs typeface="Readex Pro"/>
                <a:sym typeface="Readex Pro"/>
              </a:rPr>
              <a:t>zu den Gerüchten</a:t>
            </a:r>
            <a:r>
              <a:rPr lang="de-DE" sz="1700">
                <a:solidFill>
                  <a:schemeClr val="dk1"/>
                </a:solidFill>
                <a:latin typeface="Readex Pro Light"/>
                <a:ea typeface="Readex Pro Light"/>
                <a:cs typeface="Readex Pro Light"/>
                <a:sym typeface="Readex Pro Light"/>
              </a:rPr>
              <a:t>. Wie antwortet er?</a:t>
            </a:r>
            <a:endParaRPr sz="1700">
              <a:solidFill>
                <a:schemeClr val="dk1"/>
              </a:solidFill>
              <a:latin typeface="Readex Pro Light"/>
              <a:ea typeface="Readex Pro Light"/>
              <a:cs typeface="Readex Pro Light"/>
              <a:sym typeface="Readex Pro Light"/>
            </a:endParaRPr>
          </a:p>
          <a:p>
            <a:pPr marL="0" marR="0" lvl="0" indent="0" algn="l" rtl="0">
              <a:lnSpc>
                <a:spcPct val="100000"/>
              </a:lnSpc>
              <a:spcBef>
                <a:spcPts val="0"/>
              </a:spcBef>
              <a:spcAft>
                <a:spcPts val="0"/>
              </a:spcAft>
              <a:buNone/>
            </a:pPr>
            <a:r>
              <a:rPr lang="de-DE" sz="1700" b="1">
                <a:solidFill>
                  <a:schemeClr val="dk1"/>
                </a:solidFill>
                <a:latin typeface="Readex Pro"/>
                <a:ea typeface="Readex Pro"/>
                <a:cs typeface="Readex Pro"/>
                <a:sym typeface="Readex Pro"/>
              </a:rPr>
              <a:t>Was passiert, wenn dein Chatbot mit Fehl-/Desinformationen lernt?</a:t>
            </a:r>
            <a:endParaRPr sz="1700" b="1">
              <a:solidFill>
                <a:schemeClr val="dk1"/>
              </a:solidFill>
              <a:latin typeface="Readex Pro"/>
              <a:ea typeface="Readex Pro"/>
              <a:cs typeface="Readex Pro"/>
              <a:sym typeface="Readex Pro"/>
            </a:endParaRPr>
          </a:p>
        </p:txBody>
      </p:sp>
      <p:sp>
        <p:nvSpPr>
          <p:cNvPr id="790" name="Google Shape;790;p60"/>
          <p:cNvSpPr/>
          <p:nvPr/>
        </p:nvSpPr>
        <p:spPr>
          <a:xfrm>
            <a:off x="483470" y="1320175"/>
            <a:ext cx="4921200" cy="606900"/>
          </a:xfrm>
          <a:prstGeom prst="rect">
            <a:avLst/>
          </a:prstGeom>
          <a:solidFill>
            <a:schemeClr val="accent4"/>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91" name="Google Shape;791;p60"/>
          <p:cNvSpPr txBox="1"/>
          <p:nvPr/>
        </p:nvSpPr>
        <p:spPr>
          <a:xfrm>
            <a:off x="482875" y="1320175"/>
            <a:ext cx="4921200" cy="606900"/>
          </a:xfrm>
          <a:prstGeom prst="rect">
            <a:avLst/>
          </a:prstGeom>
          <a:solidFill>
            <a:srgbClr val="FF99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a:solidFill>
                  <a:schemeClr val="dk1"/>
                </a:solidFill>
                <a:latin typeface="Readex Pro"/>
                <a:ea typeface="Readex Pro"/>
                <a:cs typeface="Readex Pro"/>
                <a:sym typeface="Readex Pro"/>
              </a:rPr>
              <a:t>Umgang mit Fehl-/Desinformationen</a:t>
            </a:r>
            <a:endParaRPr sz="2100" b="0" i="0" u="none" strike="noStrike" cap="none">
              <a:solidFill>
                <a:schemeClr val="dk1"/>
              </a:solidFill>
              <a:latin typeface="Readex Pro"/>
              <a:ea typeface="Readex Pro"/>
              <a:cs typeface="Readex Pro"/>
              <a:sym typeface="Readex Pro"/>
            </a:endParaRPr>
          </a:p>
        </p:txBody>
      </p:sp>
      <p:sp>
        <p:nvSpPr>
          <p:cNvPr id="792" name="Google Shape;792;p60"/>
          <p:cNvSpPr/>
          <p:nvPr/>
        </p:nvSpPr>
        <p:spPr>
          <a:xfrm>
            <a:off x="201833" y="1345960"/>
            <a:ext cx="548700" cy="548700"/>
          </a:xfrm>
          <a:prstGeom prst="ellipse">
            <a:avLst/>
          </a:prstGeom>
          <a:solidFill>
            <a:srgbClr val="FFD896"/>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a:latin typeface="Readex Pro SemiBold"/>
                <a:ea typeface="Readex Pro SemiBold"/>
                <a:cs typeface="Readex Pro SemiBold"/>
                <a:sym typeface="Readex Pro SemiBold"/>
              </a:rPr>
              <a:t>3</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793" name="Google Shape;793;p60"/>
          <p:cNvSpPr/>
          <p:nvPr/>
        </p:nvSpPr>
        <p:spPr>
          <a:xfrm>
            <a:off x="5496625" y="1473950"/>
            <a:ext cx="3577200" cy="3096000"/>
          </a:xfrm>
          <a:prstGeom prst="wedgeRoundRectCallout">
            <a:avLst>
              <a:gd name="adj1" fmla="val -65451"/>
              <a:gd name="adj2" fmla="val -19542"/>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de-DE" sz="1750" b="1">
                <a:solidFill>
                  <a:schemeClr val="dk1"/>
                </a:solidFill>
                <a:latin typeface="Readex Pro"/>
                <a:ea typeface="Readex Pro"/>
                <a:cs typeface="Readex Pro"/>
                <a:sym typeface="Readex Pro"/>
              </a:rPr>
              <a:t>Beispiel:</a:t>
            </a:r>
            <a:r>
              <a:rPr lang="de-DE" sz="1750">
                <a:solidFill>
                  <a:schemeClr val="dk1"/>
                </a:solidFill>
                <a:latin typeface="Readex Pro Light"/>
                <a:ea typeface="Readex Pro Light"/>
                <a:cs typeface="Readex Pro Light"/>
                <a:sym typeface="Readex Pro Light"/>
              </a:rPr>
              <a:t> TikTok löscht Videos, die innerhalb von 24h weniger als 100 Views erhalten. Grund dafür ist, das Videos mit weniger als 100 Views nicht so relevant für die breite Masse sind. Dadurch können Serverkapazitäten eingespart werden. </a:t>
            </a:r>
            <a:endParaRPr sz="2100">
              <a:latin typeface="Readex Pro Light"/>
              <a:ea typeface="Readex Pro Light"/>
              <a:cs typeface="Readex Pro Light"/>
              <a:sym typeface="Readex Pro Light"/>
            </a:endParaRPr>
          </a:p>
        </p:txBody>
      </p:sp>
    </p:spTree>
  </p:cSld>
  <p:clrMapOvr>
    <a:masterClrMapping/>
  </p:clrMapOvr>
  <p:transition spd="med">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61"/>
          <p:cNvSpPr/>
          <p:nvPr/>
        </p:nvSpPr>
        <p:spPr>
          <a:xfrm>
            <a:off x="3795700" y="390925"/>
            <a:ext cx="1546200" cy="303600"/>
          </a:xfrm>
          <a:prstGeom prst="rect">
            <a:avLst/>
          </a:prstGeom>
          <a:solidFill>
            <a:srgbClr val="FFD8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99" name="Google Shape;799;p61"/>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2800"/>
              <a:buNone/>
            </a:pPr>
            <a:r>
              <a:rPr lang="de-DE" sz="2800"/>
              <a:t>Reflexion</a:t>
            </a:r>
            <a:br>
              <a:rPr lang="de-DE" sz="2800"/>
            </a:br>
            <a:r>
              <a:rPr lang="de-DE" sz="2800"/>
              <a:t>Baue einen Chatbot</a:t>
            </a:r>
            <a:endParaRPr sz="2800"/>
          </a:p>
        </p:txBody>
      </p:sp>
      <p:sp>
        <p:nvSpPr>
          <p:cNvPr id="800" name="Google Shape;800;p61"/>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42</a:t>
            </a:fld>
            <a:endParaRPr/>
          </a:p>
        </p:txBody>
      </p:sp>
      <p:sp>
        <p:nvSpPr>
          <p:cNvPr id="801" name="Google Shape;801;p61"/>
          <p:cNvSpPr/>
          <p:nvPr/>
        </p:nvSpPr>
        <p:spPr>
          <a:xfrm>
            <a:off x="1294263" y="2393010"/>
            <a:ext cx="4772700" cy="7671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02" name="Google Shape;802;p61"/>
          <p:cNvSpPr/>
          <p:nvPr/>
        </p:nvSpPr>
        <p:spPr>
          <a:xfrm>
            <a:off x="1294263" y="3160100"/>
            <a:ext cx="4772700" cy="7671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03" name="Google Shape;803;p61"/>
          <p:cNvSpPr txBox="1"/>
          <p:nvPr/>
        </p:nvSpPr>
        <p:spPr>
          <a:xfrm>
            <a:off x="1294263" y="2393010"/>
            <a:ext cx="4772700" cy="767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b="0" i="0" u="none" strike="noStrike" cap="none">
                <a:solidFill>
                  <a:schemeClr val="dk1"/>
                </a:solidFill>
                <a:latin typeface="Readex Pro"/>
                <a:ea typeface="Readex Pro"/>
                <a:cs typeface="Readex Pro"/>
                <a:sym typeface="Readex Pro"/>
              </a:rPr>
              <a:t>Training</a:t>
            </a:r>
            <a:endParaRPr sz="2100" b="0" i="0" u="none" strike="noStrike" cap="none">
              <a:solidFill>
                <a:schemeClr val="dk1"/>
              </a:solidFill>
              <a:latin typeface="Readex Pro"/>
              <a:ea typeface="Readex Pro"/>
              <a:cs typeface="Readex Pro"/>
              <a:sym typeface="Readex Pro"/>
            </a:endParaRPr>
          </a:p>
        </p:txBody>
      </p:sp>
      <p:sp>
        <p:nvSpPr>
          <p:cNvPr id="804" name="Google Shape;804;p61"/>
          <p:cNvSpPr txBox="1"/>
          <p:nvPr/>
        </p:nvSpPr>
        <p:spPr>
          <a:xfrm>
            <a:off x="1294345" y="3160100"/>
            <a:ext cx="4772700" cy="76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2100"/>
              <a:buFont typeface="Arial"/>
              <a:buNone/>
            </a:pPr>
            <a:r>
              <a:rPr lang="de-DE" sz="2100">
                <a:solidFill>
                  <a:schemeClr val="dk1"/>
                </a:solidFill>
                <a:latin typeface="Readex Pro"/>
                <a:ea typeface="Readex Pro"/>
                <a:cs typeface="Readex Pro"/>
                <a:sym typeface="Readex Pro"/>
              </a:rPr>
              <a:t>Fine-Tuning</a:t>
            </a:r>
            <a:endParaRPr sz="2100">
              <a:solidFill>
                <a:schemeClr val="dk1"/>
              </a:solidFill>
              <a:latin typeface="Readex Pro"/>
              <a:ea typeface="Readex Pro"/>
              <a:cs typeface="Readex Pro"/>
              <a:sym typeface="Readex Pro"/>
            </a:endParaRPr>
          </a:p>
        </p:txBody>
      </p:sp>
      <p:sp>
        <p:nvSpPr>
          <p:cNvPr id="805" name="Google Shape;805;p61"/>
          <p:cNvSpPr/>
          <p:nvPr/>
        </p:nvSpPr>
        <p:spPr>
          <a:xfrm>
            <a:off x="985800" y="2473110"/>
            <a:ext cx="606900" cy="606900"/>
          </a:xfrm>
          <a:prstGeom prst="ellipse">
            <a:avLst/>
          </a:prstGeom>
          <a:solidFill>
            <a:srgbClr val="D1E6B5"/>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rgbClr val="000000"/>
                </a:solidFill>
                <a:latin typeface="Readex Pro SemiBold"/>
                <a:ea typeface="Readex Pro SemiBold"/>
                <a:cs typeface="Readex Pro SemiBold"/>
                <a:sym typeface="Readex Pro SemiBold"/>
              </a:rPr>
              <a:t>1</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806" name="Google Shape;806;p61"/>
          <p:cNvSpPr/>
          <p:nvPr/>
        </p:nvSpPr>
        <p:spPr>
          <a:xfrm>
            <a:off x="985800" y="3240198"/>
            <a:ext cx="606900" cy="606900"/>
          </a:xfrm>
          <a:prstGeom prst="ellipse">
            <a:avLst/>
          </a:prstGeom>
          <a:solidFill>
            <a:srgbClr val="CFE2F3"/>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chemeClr val="dk1"/>
                </a:solidFill>
                <a:latin typeface="Readex Pro SemiBold"/>
                <a:ea typeface="Readex Pro SemiBold"/>
                <a:cs typeface="Readex Pro SemiBold"/>
                <a:sym typeface="Readex Pro SemiBold"/>
              </a:rPr>
              <a:t>2</a:t>
            </a:r>
            <a:endParaRPr sz="1400" b="0" i="0" u="none" strike="noStrike" cap="none">
              <a:solidFill>
                <a:srgbClr val="000000"/>
              </a:solidFill>
              <a:latin typeface="Calibri"/>
              <a:ea typeface="Calibri"/>
              <a:cs typeface="Calibri"/>
              <a:sym typeface="Calibri"/>
            </a:endParaRPr>
          </a:p>
        </p:txBody>
      </p:sp>
      <p:grpSp>
        <p:nvGrpSpPr>
          <p:cNvPr id="807" name="Google Shape;807;p61"/>
          <p:cNvGrpSpPr/>
          <p:nvPr/>
        </p:nvGrpSpPr>
        <p:grpSpPr>
          <a:xfrm>
            <a:off x="136497" y="117136"/>
            <a:ext cx="849300" cy="340200"/>
            <a:chOff x="136497" y="117136"/>
            <a:chExt cx="849300" cy="340200"/>
          </a:xfrm>
        </p:grpSpPr>
        <p:sp>
          <p:nvSpPr>
            <p:cNvPr id="808" name="Google Shape;808;p6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09" name="Google Shape;809;p6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810" name="Google Shape;810;p61"/>
          <p:cNvSpPr txBox="1"/>
          <p:nvPr/>
        </p:nvSpPr>
        <p:spPr>
          <a:xfrm>
            <a:off x="5995300" y="2393000"/>
            <a:ext cx="2030100" cy="1534200"/>
          </a:xfrm>
          <a:prstGeom prst="rect">
            <a:avLst/>
          </a:prstGeom>
          <a:solidFill>
            <a:srgbClr val="FF99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a:solidFill>
                  <a:schemeClr val="dk1"/>
                </a:solidFill>
                <a:latin typeface="Readex Pro"/>
                <a:ea typeface="Readex Pro"/>
                <a:cs typeface="Readex Pro"/>
                <a:sym typeface="Readex Pro"/>
              </a:rPr>
              <a:t>Umgang mit Fehl-/Des-</a:t>
            </a:r>
            <a:br>
              <a:rPr lang="de-DE" sz="2100">
                <a:solidFill>
                  <a:schemeClr val="dk1"/>
                </a:solidFill>
                <a:latin typeface="Readex Pro"/>
                <a:ea typeface="Readex Pro"/>
                <a:cs typeface="Readex Pro"/>
                <a:sym typeface="Readex Pro"/>
              </a:rPr>
            </a:br>
            <a:r>
              <a:rPr lang="de-DE" sz="2100">
                <a:solidFill>
                  <a:schemeClr val="dk1"/>
                </a:solidFill>
                <a:latin typeface="Readex Pro"/>
                <a:ea typeface="Readex Pro"/>
                <a:cs typeface="Readex Pro"/>
                <a:sym typeface="Readex Pro"/>
              </a:rPr>
              <a:t>informationen</a:t>
            </a:r>
            <a:endParaRPr sz="2100" b="0" i="0" u="none" strike="noStrike" cap="none">
              <a:solidFill>
                <a:schemeClr val="dk1"/>
              </a:solidFill>
              <a:latin typeface="Readex Pro"/>
              <a:ea typeface="Readex Pro"/>
              <a:cs typeface="Readex Pro"/>
              <a:sym typeface="Readex Pro"/>
            </a:endParaRPr>
          </a:p>
        </p:txBody>
      </p:sp>
      <p:sp>
        <p:nvSpPr>
          <p:cNvPr id="811" name="Google Shape;811;p61"/>
          <p:cNvSpPr/>
          <p:nvPr/>
        </p:nvSpPr>
        <p:spPr>
          <a:xfrm>
            <a:off x="6870225" y="3746925"/>
            <a:ext cx="1601700" cy="5874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Warum ist das wichtig?</a:t>
            </a:r>
            <a:endParaRPr sz="1500" b="1">
              <a:latin typeface="Readex Pro"/>
              <a:ea typeface="Readex Pro"/>
              <a:cs typeface="Readex Pro"/>
              <a:sym typeface="Readex Pro"/>
            </a:endParaRPr>
          </a:p>
        </p:txBody>
      </p:sp>
      <p:sp>
        <p:nvSpPr>
          <p:cNvPr id="812" name="Google Shape;812;p61"/>
          <p:cNvSpPr/>
          <p:nvPr/>
        </p:nvSpPr>
        <p:spPr>
          <a:xfrm>
            <a:off x="1592700" y="1985425"/>
            <a:ext cx="1601700" cy="5874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Worauf muss ich achten?</a:t>
            </a:r>
            <a:endParaRPr sz="1500" b="1">
              <a:latin typeface="Readex Pro"/>
              <a:ea typeface="Readex Pro"/>
              <a:cs typeface="Readex Pro"/>
              <a:sym typeface="Readex Pro"/>
            </a:endParaRPr>
          </a:p>
        </p:txBody>
      </p:sp>
      <p:sp>
        <p:nvSpPr>
          <p:cNvPr id="813" name="Google Shape;813;p61"/>
          <p:cNvSpPr/>
          <p:nvPr/>
        </p:nvSpPr>
        <p:spPr>
          <a:xfrm>
            <a:off x="2118975" y="3753050"/>
            <a:ext cx="1601700" cy="5874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Wozu ist das nützlich?</a:t>
            </a:r>
            <a:endParaRPr sz="1500" b="1">
              <a:latin typeface="Readex Pro"/>
              <a:ea typeface="Readex Pro"/>
              <a:cs typeface="Readex Pro"/>
              <a:sym typeface="Readex Pro"/>
            </a:endParaRPr>
          </a:p>
        </p:txBody>
      </p:sp>
      <p:sp>
        <p:nvSpPr>
          <p:cNvPr id="814" name="Google Shape;814;p61"/>
          <p:cNvSpPr/>
          <p:nvPr/>
        </p:nvSpPr>
        <p:spPr>
          <a:xfrm>
            <a:off x="4727225" y="1841725"/>
            <a:ext cx="2643600" cy="7311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Wie reagiert der Chatbot, wenn er Informationen nicht kennt?</a:t>
            </a:r>
            <a:endParaRPr b="1">
              <a:latin typeface="Readex Pro"/>
              <a:ea typeface="Readex Pro"/>
              <a:cs typeface="Readex Pro"/>
              <a:sym typeface="Readex Pro"/>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62"/>
          <p:cNvSpPr/>
          <p:nvPr/>
        </p:nvSpPr>
        <p:spPr>
          <a:xfrm>
            <a:off x="1735325" y="460625"/>
            <a:ext cx="56631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820" name="Google Shape;820;p62"/>
          <p:cNvPicPr preferRelativeResize="0"/>
          <p:nvPr/>
        </p:nvPicPr>
        <p:blipFill rotWithShape="1">
          <a:blip r:embed="rId3">
            <a:alphaModFix/>
          </a:blip>
          <a:srcRect t="5882"/>
          <a:stretch/>
        </p:blipFill>
        <p:spPr>
          <a:xfrm>
            <a:off x="593525" y="1254300"/>
            <a:ext cx="6971601" cy="2929649"/>
          </a:xfrm>
          <a:prstGeom prst="rect">
            <a:avLst/>
          </a:prstGeom>
          <a:noFill/>
          <a:ln>
            <a:noFill/>
          </a:ln>
        </p:spPr>
      </p:pic>
      <p:sp>
        <p:nvSpPr>
          <p:cNvPr id="821" name="Google Shape;821;p62"/>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3:</a:t>
            </a:r>
            <a:endParaRPr/>
          </a:p>
        </p:txBody>
      </p:sp>
      <p:sp>
        <p:nvSpPr>
          <p:cNvPr id="822" name="Google Shape;822;p62"/>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43</a:t>
            </a:fld>
            <a:endParaRPr/>
          </a:p>
        </p:txBody>
      </p:sp>
      <p:grpSp>
        <p:nvGrpSpPr>
          <p:cNvPr id="823" name="Google Shape;823;p62"/>
          <p:cNvGrpSpPr/>
          <p:nvPr/>
        </p:nvGrpSpPr>
        <p:grpSpPr>
          <a:xfrm>
            <a:off x="136497" y="117136"/>
            <a:ext cx="849300" cy="340200"/>
            <a:chOff x="136497" y="117136"/>
            <a:chExt cx="849300" cy="340200"/>
          </a:xfrm>
        </p:grpSpPr>
        <p:sp>
          <p:nvSpPr>
            <p:cNvPr id="824" name="Google Shape;824;p6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25" name="Google Shape;825;p62"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826" name="Google Shape;826;p62"/>
          <p:cNvPicPr preferRelativeResize="0"/>
          <p:nvPr/>
        </p:nvPicPr>
        <p:blipFill>
          <a:blip r:embed="rId5">
            <a:alphaModFix/>
          </a:blip>
          <a:stretch>
            <a:fillRect/>
          </a:stretch>
        </p:blipFill>
        <p:spPr>
          <a:xfrm>
            <a:off x="-137205" y="2552825"/>
            <a:ext cx="1173250" cy="1110300"/>
          </a:xfrm>
          <a:prstGeom prst="rect">
            <a:avLst/>
          </a:prstGeom>
          <a:noFill/>
          <a:ln>
            <a:noFill/>
          </a:ln>
        </p:spPr>
      </p:pic>
      <p:pic>
        <p:nvPicPr>
          <p:cNvPr id="827" name="Google Shape;827;p62"/>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828" name="Google Shape;828;p62"/>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326</a:t>
            </a:r>
            <a:endParaRPr sz="2900" b="1">
              <a:solidFill>
                <a:schemeClr val="dk1"/>
              </a:solidFill>
              <a:latin typeface="Readex Pro"/>
              <a:ea typeface="Readex Pro"/>
              <a:cs typeface="Readex Pro"/>
              <a:sym typeface="Readex Pro"/>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63"/>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Oswald"/>
              <a:ea typeface="Oswald"/>
              <a:cs typeface="Oswald"/>
              <a:sym typeface="Oswald"/>
            </a:endParaRPr>
          </a:p>
        </p:txBody>
      </p:sp>
      <p:pic>
        <p:nvPicPr>
          <p:cNvPr id="835" name="Google Shape;835;p63" descr="A blue and green rectangles&#10;&#10;Description automatically generated"/>
          <p:cNvPicPr preferRelativeResize="0"/>
          <p:nvPr/>
        </p:nvPicPr>
        <p:blipFill rotWithShape="1">
          <a:blip r:embed="rId3">
            <a:alphaModFix/>
          </a:blip>
          <a:srcRect/>
          <a:stretch/>
        </p:blipFill>
        <p:spPr>
          <a:xfrm>
            <a:off x="175377" y="169482"/>
            <a:ext cx="606840" cy="179923"/>
          </a:xfrm>
          <a:prstGeom prst="rect">
            <a:avLst/>
          </a:prstGeom>
          <a:noFill/>
          <a:ln>
            <a:noFill/>
          </a:ln>
        </p:spPr>
      </p:pic>
      <p:sp>
        <p:nvSpPr>
          <p:cNvPr id="836" name="Google Shape;836;p63"/>
          <p:cNvSpPr/>
          <p:nvPr/>
        </p:nvSpPr>
        <p:spPr>
          <a:xfrm>
            <a:off x="5609400" y="1548525"/>
            <a:ext cx="21900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837" name="Google Shape;837;p63"/>
          <p:cNvSpPr txBox="1"/>
          <p:nvPr/>
        </p:nvSpPr>
        <p:spPr>
          <a:xfrm>
            <a:off x="5609400" y="1355350"/>
            <a:ext cx="3256200" cy="2432700"/>
          </a:xfrm>
          <a:prstGeom prst="rect">
            <a:avLst/>
          </a:prstGeom>
          <a:noFill/>
          <a:ln>
            <a:noFill/>
          </a:ln>
        </p:spPr>
        <p:txBody>
          <a:bodyPr spcFirstLastPara="1" wrap="square" lIns="0" tIns="0" rIns="0" bIns="0" anchor="ctr" anchorCtr="0">
            <a:normAutofit fontScale="92500"/>
          </a:bodyPr>
          <a:lstStyle/>
          <a:p>
            <a:pPr marL="0" marR="0" lvl="0" indent="0" algn="l" rtl="0">
              <a:lnSpc>
                <a:spcPct val="95000"/>
              </a:lnSpc>
              <a:spcBef>
                <a:spcPts val="0"/>
              </a:spcBef>
              <a:spcAft>
                <a:spcPts val="0"/>
              </a:spcAft>
              <a:buClr>
                <a:schemeClr val="lt1"/>
              </a:buClr>
              <a:buSzPts val="4000"/>
              <a:buFont typeface="Open Sans ExtraBold"/>
              <a:buNone/>
            </a:pPr>
            <a:r>
              <a:rPr lang="de-DE" sz="3200" b="1" i="0" u="none" strike="noStrike" cap="none">
                <a:solidFill>
                  <a:srgbClr val="091544"/>
                </a:solidFill>
                <a:latin typeface="Patua One"/>
                <a:ea typeface="Patua One"/>
                <a:cs typeface="Patua One"/>
                <a:sym typeface="Patua One"/>
              </a:rPr>
              <a:t>Challenge 4:</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0"/>
              </a:spcBef>
              <a:spcAft>
                <a:spcPts val="0"/>
              </a:spcAft>
              <a:buClr>
                <a:schemeClr val="lt1"/>
              </a:buClr>
              <a:buSzPts val="4000"/>
              <a:buFont typeface="Open Sans ExtraBold"/>
              <a:buNone/>
            </a:pPr>
            <a:r>
              <a:rPr lang="de-DE" sz="3200" b="0" i="0" u="none" strike="noStrike" cap="none">
                <a:solidFill>
                  <a:srgbClr val="091544"/>
                </a:solidFill>
                <a:latin typeface="Patua One"/>
                <a:ea typeface="Patua One"/>
                <a:cs typeface="Patua One"/>
                <a:sym typeface="Patua One"/>
              </a:rPr>
              <a:t>Freies Experimentieren:</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0"/>
              </a:spcBef>
              <a:spcAft>
                <a:spcPts val="0"/>
              </a:spcAft>
              <a:buClr>
                <a:schemeClr val="lt1"/>
              </a:buClr>
              <a:buSzPts val="4000"/>
              <a:buFont typeface="Open Sans ExtraBold"/>
              <a:buNone/>
            </a:pPr>
            <a:r>
              <a:rPr lang="de-DE" sz="3200">
                <a:solidFill>
                  <a:srgbClr val="091544"/>
                </a:solidFill>
                <a:latin typeface="Patua One"/>
                <a:ea typeface="Patua One"/>
                <a:cs typeface="Patua One"/>
                <a:sym typeface="Patua One"/>
              </a:rPr>
              <a:t>Wie entwickle ich meinen eigenen Chatbot?</a:t>
            </a:r>
            <a:endParaRPr sz="1400" b="0" i="0" u="none" strike="noStrike" cap="none">
              <a:solidFill>
                <a:srgbClr val="000000"/>
              </a:solidFill>
              <a:latin typeface="Arial"/>
              <a:ea typeface="Arial"/>
              <a:cs typeface="Arial"/>
              <a:sym typeface="Arial"/>
            </a:endParaRPr>
          </a:p>
        </p:txBody>
      </p:sp>
      <p:pic>
        <p:nvPicPr>
          <p:cNvPr id="838" name="Google Shape;838;p63"/>
          <p:cNvPicPr preferRelativeResize="0"/>
          <p:nvPr/>
        </p:nvPicPr>
        <p:blipFill rotWithShape="1">
          <a:blip r:embed="rId4">
            <a:alphaModFix/>
          </a:blip>
          <a:srcRect l="11359" r="22148"/>
          <a:stretch/>
        </p:blipFill>
        <p:spPr>
          <a:xfrm>
            <a:off x="-3" y="0"/>
            <a:ext cx="5131200" cy="5143500"/>
          </a:xfrm>
          <a:prstGeom prst="rect">
            <a:avLst/>
          </a:prstGeom>
          <a:noFill/>
          <a:ln>
            <a:noFill/>
          </a:ln>
        </p:spPr>
      </p:pic>
      <p:grpSp>
        <p:nvGrpSpPr>
          <p:cNvPr id="839" name="Google Shape;839;p63"/>
          <p:cNvGrpSpPr/>
          <p:nvPr/>
        </p:nvGrpSpPr>
        <p:grpSpPr>
          <a:xfrm>
            <a:off x="136497" y="117136"/>
            <a:ext cx="849342" cy="340064"/>
            <a:chOff x="136497" y="117136"/>
            <a:chExt cx="849342" cy="340064"/>
          </a:xfrm>
        </p:grpSpPr>
        <p:sp>
          <p:nvSpPr>
            <p:cNvPr id="840" name="Google Shape;840;p63"/>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41" name="Google Shape;841;p6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842" name="Google Shape;842;p63"/>
          <p:cNvSpPr/>
          <p:nvPr/>
        </p:nvSpPr>
        <p:spPr>
          <a:xfrm>
            <a:off x="79022" y="4803277"/>
            <a:ext cx="3963095" cy="247453"/>
          </a:xfrm>
          <a:prstGeom prst="roundRect">
            <a:avLst>
              <a:gd name="adj" fmla="val 16667"/>
            </a:avLst>
          </a:prstGeom>
          <a:solidFill>
            <a:srgbClr val="FFFFFF">
              <a:alpha val="7450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 </a:t>
            </a:r>
            <a:r>
              <a:rPr lang="de-DE" sz="900" b="0" i="0" u="sng" strike="noStrike" cap="none">
                <a:solidFill>
                  <a:srgbClr val="000000"/>
                </a:solidFill>
                <a:latin typeface="Readex Pro"/>
                <a:ea typeface="Readex Pro"/>
                <a:cs typeface="Readex Pro"/>
                <a:sym typeface="Readex Pro"/>
                <a:hlinkClick r:id="rId6">
                  <a:extLst>
                    <a:ext uri="{A12FA001-AC4F-418D-AE19-62706E023703}">
                      <ahyp:hlinkClr xmlns:ahyp="http://schemas.microsoft.com/office/drawing/2018/hyperlinkcolor" val="tx"/>
                    </a:ext>
                  </a:extLst>
                </a:hlinkClick>
              </a:rPr>
              <a:t>Eco Tourism Concept with Mountains</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7">
                  <a:extLst>
                    <a:ext uri="{A12FA001-AC4F-418D-AE19-62706E023703}">
                      <ahyp:hlinkClr xmlns:ahyp="http://schemas.microsoft.com/office/drawing/2018/hyperlinkcolor" val="tx"/>
                    </a:ext>
                  </a:extLst>
                </a:hlinkClick>
              </a:rPr>
              <a:t>Freepik.com</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sp>
        <p:nvSpPr>
          <p:cNvPr id="847" name="Google Shape;847;p64"/>
          <p:cNvSpPr txBox="1"/>
          <p:nvPr/>
        </p:nvSpPr>
        <p:spPr>
          <a:xfrm>
            <a:off x="690913" y="1368050"/>
            <a:ext cx="7798200" cy="7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1300" b="1">
                <a:solidFill>
                  <a:schemeClr val="dk1"/>
                </a:solidFill>
                <a:latin typeface="Readex Pro"/>
                <a:ea typeface="Readex Pro"/>
                <a:cs typeface="Readex Pro"/>
                <a:sym typeface="Readex Pro"/>
              </a:rPr>
              <a:t>Bei welchen Themen könnten Chatbots z.B. in der Schule oder im Alltag nützlich sein?</a:t>
            </a:r>
            <a:endParaRPr sz="2000" b="1">
              <a:solidFill>
                <a:schemeClr val="dk1"/>
              </a:solidFill>
              <a:latin typeface="Readex Pro"/>
              <a:ea typeface="Readex Pro"/>
              <a:cs typeface="Readex Pro"/>
              <a:sym typeface="Readex Pro"/>
            </a:endParaRPr>
          </a:p>
        </p:txBody>
      </p:sp>
      <p:sp>
        <p:nvSpPr>
          <p:cNvPr id="848" name="Google Shape;848;p64"/>
          <p:cNvSpPr/>
          <p:nvPr/>
        </p:nvSpPr>
        <p:spPr>
          <a:xfrm>
            <a:off x="3769200" y="597800"/>
            <a:ext cx="16416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49" name="Google Shape;849;p64"/>
          <p:cNvSpPr txBox="1">
            <a:spLocks noGrp="1"/>
          </p:cNvSpPr>
          <p:nvPr>
            <p:ph type="ctrTitle"/>
          </p:nvPr>
        </p:nvSpPr>
        <p:spPr>
          <a:xfrm>
            <a:off x="630000" y="540000"/>
            <a:ext cx="7920000" cy="6651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de-DE" sz="2400"/>
              <a:t>Challenge 4: </a:t>
            </a:r>
            <a:br>
              <a:rPr lang="de-DE" sz="2400"/>
            </a:br>
            <a:r>
              <a:rPr lang="de-DE" sz="2400"/>
              <a:t>Entwickle einen Chatbot</a:t>
            </a:r>
            <a:endParaRPr sz="2400"/>
          </a:p>
        </p:txBody>
      </p:sp>
      <p:grpSp>
        <p:nvGrpSpPr>
          <p:cNvPr id="850" name="Google Shape;850;p64"/>
          <p:cNvGrpSpPr/>
          <p:nvPr/>
        </p:nvGrpSpPr>
        <p:grpSpPr>
          <a:xfrm>
            <a:off x="136497" y="117136"/>
            <a:ext cx="849300" cy="340200"/>
            <a:chOff x="136497" y="117136"/>
            <a:chExt cx="849300" cy="340200"/>
          </a:xfrm>
        </p:grpSpPr>
        <p:sp>
          <p:nvSpPr>
            <p:cNvPr id="851" name="Google Shape;851;p6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52" name="Google Shape;852;p6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853" name="Google Shape;853;p64"/>
          <p:cNvPicPr preferRelativeResize="0"/>
          <p:nvPr/>
        </p:nvPicPr>
        <p:blipFill>
          <a:blip r:embed="rId4">
            <a:alphaModFix/>
          </a:blip>
          <a:stretch>
            <a:fillRect/>
          </a:stretch>
        </p:blipFill>
        <p:spPr>
          <a:xfrm>
            <a:off x="2280875" y="1975425"/>
            <a:ext cx="4582228" cy="2503474"/>
          </a:xfrm>
          <a:prstGeom prst="rect">
            <a:avLst/>
          </a:prstGeom>
          <a:noFill/>
          <a:ln>
            <a:noFill/>
          </a:ln>
        </p:spPr>
      </p:pic>
      <p:sp>
        <p:nvSpPr>
          <p:cNvPr id="854" name="Google Shape;854;p64"/>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5"/>
              </a:rPr>
              <a:t>Chat Bot</a:t>
            </a:r>
            <a:r>
              <a:rPr lang="de-DE" sz="900" b="0" i="0" u="none" strike="noStrike" cap="none">
                <a:solidFill>
                  <a:srgbClr val="000000"/>
                </a:solidFill>
                <a:latin typeface="Readex Pro"/>
                <a:ea typeface="Readex Pro"/>
                <a:cs typeface="Readex Pro"/>
                <a:sym typeface="Readex Pro"/>
              </a:rPr>
              <a:t> von </a:t>
            </a:r>
            <a:r>
              <a:rPr lang="de-DE" sz="900" u="sng">
                <a:solidFill>
                  <a:schemeClr val="hlink"/>
                </a:solidFill>
                <a:latin typeface="Readex Pro"/>
                <a:ea typeface="Readex Pro"/>
                <a:cs typeface="Readex Pro"/>
                <a:sym typeface="Readex Pro"/>
                <a:hlinkClick r:id="rId6"/>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pic>
        <p:nvPicPr>
          <p:cNvPr id="855" name="Google Shape;855;p64" descr="A blue background with black lines&#10;&#10;Description automatically generated"/>
          <p:cNvPicPr preferRelativeResize="0"/>
          <p:nvPr/>
        </p:nvPicPr>
        <p:blipFill rotWithShape="1">
          <a:blip r:embed="rId7">
            <a:alphaModFix/>
          </a:blip>
          <a:srcRect/>
          <a:stretch/>
        </p:blipFill>
        <p:spPr>
          <a:xfrm rot="-2017763">
            <a:off x="6327653" y="4315332"/>
            <a:ext cx="959940" cy="220447"/>
          </a:xfrm>
          <a:prstGeom prst="rect">
            <a:avLst/>
          </a:prstGeom>
          <a:noFill/>
          <a:ln>
            <a:noFill/>
          </a:ln>
          <a:effectLst>
            <a:outerShdw blurRad="57150" dist="19050" dir="5400000" algn="bl" rotWithShape="0">
              <a:srgbClr val="000000">
                <a:alpha val="49800"/>
              </a:srgbClr>
            </a:outerShdw>
          </a:effectLst>
        </p:spPr>
      </p:pic>
      <p:pic>
        <p:nvPicPr>
          <p:cNvPr id="856" name="Google Shape;856;p64" descr="A blue background with black lines&#10;&#10;Description automatically generated"/>
          <p:cNvPicPr preferRelativeResize="0"/>
          <p:nvPr/>
        </p:nvPicPr>
        <p:blipFill rotWithShape="1">
          <a:blip r:embed="rId7">
            <a:alphaModFix/>
          </a:blip>
          <a:srcRect/>
          <a:stretch/>
        </p:blipFill>
        <p:spPr>
          <a:xfrm rot="-2017763">
            <a:off x="1797721" y="1960957"/>
            <a:ext cx="959940" cy="220447"/>
          </a:xfrm>
          <a:prstGeom prst="rect">
            <a:avLst/>
          </a:prstGeom>
          <a:noFill/>
          <a:ln>
            <a:noFill/>
          </a:ln>
          <a:effectLst>
            <a:outerShdw blurRad="57150" dist="19050" dir="5400000" algn="bl" rotWithShape="0">
              <a:srgbClr val="000000">
                <a:alpha val="49800"/>
              </a:srgbClr>
            </a:outerShdw>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65"/>
          <p:cNvSpPr/>
          <p:nvPr/>
        </p:nvSpPr>
        <p:spPr>
          <a:xfrm>
            <a:off x="2481600" y="2921982"/>
            <a:ext cx="9429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62" name="Google Shape;862;p65"/>
          <p:cNvSpPr/>
          <p:nvPr/>
        </p:nvSpPr>
        <p:spPr>
          <a:xfrm>
            <a:off x="2175049" y="1456425"/>
            <a:ext cx="12861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63" name="Google Shape;863;p65"/>
          <p:cNvSpPr txBox="1"/>
          <p:nvPr/>
        </p:nvSpPr>
        <p:spPr>
          <a:xfrm>
            <a:off x="759375" y="1283938"/>
            <a:ext cx="4333500" cy="304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Nutze die Checkliste, um Ideen zu sammeln</a:t>
            </a:r>
            <a:endParaRPr sz="2000" b="1">
              <a:solidFill>
                <a:schemeClr val="dk1"/>
              </a:solidFill>
              <a:latin typeface="Readex Pro"/>
              <a:ea typeface="Readex Pro"/>
              <a:cs typeface="Readex Pro"/>
              <a:sym typeface="Readex Pro"/>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Sammle deine Ideen</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Sammle Fragen</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Suche nach Infos</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Teste den Chatbot</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Bereite deine Präsentation vor</a:t>
            </a:r>
            <a:endParaRPr sz="2100">
              <a:solidFill>
                <a:schemeClr val="dk1"/>
              </a:solidFill>
              <a:latin typeface="Readex Pro Light"/>
              <a:ea typeface="Readex Pro Light"/>
              <a:cs typeface="Readex Pro Light"/>
              <a:sym typeface="Readex Pro Light"/>
            </a:endParaRPr>
          </a:p>
          <a:p>
            <a:pPr marL="0" lvl="0" indent="0" algn="l" rtl="0">
              <a:spcBef>
                <a:spcPts val="0"/>
              </a:spcBef>
              <a:spcAft>
                <a:spcPts val="0"/>
              </a:spcAft>
              <a:buNone/>
            </a:pPr>
            <a:endParaRPr sz="1600">
              <a:solidFill>
                <a:schemeClr val="dk1"/>
              </a:solidFill>
              <a:latin typeface="Patua One"/>
              <a:ea typeface="Patua One"/>
              <a:cs typeface="Patua One"/>
              <a:sym typeface="Patua One"/>
            </a:endParaRPr>
          </a:p>
          <a:p>
            <a:pPr marL="0" lvl="0" indent="0" algn="l" rtl="0">
              <a:spcBef>
                <a:spcPts val="0"/>
              </a:spcBef>
              <a:spcAft>
                <a:spcPts val="0"/>
              </a:spcAft>
              <a:buClr>
                <a:schemeClr val="dk1"/>
              </a:buClr>
              <a:buSzPts val="1100"/>
              <a:buFont typeface="Arial"/>
              <a:buNone/>
            </a:pPr>
            <a:r>
              <a:rPr lang="de-DE" sz="1600" b="1">
                <a:solidFill>
                  <a:schemeClr val="dk1"/>
                </a:solidFill>
                <a:latin typeface="Readex Pro"/>
                <a:ea typeface="Readex Pro"/>
                <a:cs typeface="Readex Pro"/>
                <a:sym typeface="Readex Pro"/>
              </a:rPr>
              <a:t>Du brauchst Starthilfe?! Erstelle einen Chatbot, der Jugendlichen …</a:t>
            </a:r>
            <a:endParaRPr sz="1600" b="1">
              <a:solidFill>
                <a:schemeClr val="dk1"/>
              </a:solidFill>
              <a:latin typeface="Readex Pro"/>
              <a:ea typeface="Readex Pro"/>
              <a:cs typeface="Readex Pro"/>
              <a:sym typeface="Readex Pro"/>
            </a:endParaRPr>
          </a:p>
          <a:p>
            <a:pPr marL="457200" marR="0" lvl="0" indent="0" algn="l" rtl="0">
              <a:lnSpc>
                <a:spcPct val="100000"/>
              </a:lnSpc>
              <a:spcBef>
                <a:spcPts val="0"/>
              </a:spcBef>
              <a:spcAft>
                <a:spcPts val="0"/>
              </a:spcAft>
              <a:buNone/>
            </a:pPr>
            <a:endParaRPr sz="2100">
              <a:solidFill>
                <a:schemeClr val="dk1"/>
              </a:solidFill>
              <a:latin typeface="Calibri"/>
              <a:ea typeface="Calibri"/>
              <a:cs typeface="Calibri"/>
              <a:sym typeface="Calibri"/>
            </a:endParaRPr>
          </a:p>
        </p:txBody>
      </p:sp>
      <p:sp>
        <p:nvSpPr>
          <p:cNvPr id="864" name="Google Shape;864;p65"/>
          <p:cNvSpPr/>
          <p:nvPr/>
        </p:nvSpPr>
        <p:spPr>
          <a:xfrm>
            <a:off x="3769200" y="597800"/>
            <a:ext cx="16416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65" name="Google Shape;865;p65"/>
          <p:cNvSpPr txBox="1">
            <a:spLocks noGrp="1"/>
          </p:cNvSpPr>
          <p:nvPr>
            <p:ph type="ctrTitle"/>
          </p:nvPr>
        </p:nvSpPr>
        <p:spPr>
          <a:xfrm>
            <a:off x="630000" y="540000"/>
            <a:ext cx="7920000" cy="6651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de-DE" sz="2400"/>
              <a:t>Challenge 4: </a:t>
            </a:r>
            <a:br>
              <a:rPr lang="de-DE" sz="2400"/>
            </a:br>
            <a:r>
              <a:rPr lang="de-DE" sz="2400"/>
              <a:t>Entwickle deinen Chatbot</a:t>
            </a:r>
            <a:endParaRPr sz="2400"/>
          </a:p>
        </p:txBody>
      </p:sp>
      <p:grpSp>
        <p:nvGrpSpPr>
          <p:cNvPr id="866" name="Google Shape;866;p65"/>
          <p:cNvGrpSpPr/>
          <p:nvPr/>
        </p:nvGrpSpPr>
        <p:grpSpPr>
          <a:xfrm>
            <a:off x="136497" y="117136"/>
            <a:ext cx="849300" cy="340200"/>
            <a:chOff x="136497" y="117136"/>
            <a:chExt cx="849300" cy="340200"/>
          </a:xfrm>
        </p:grpSpPr>
        <p:sp>
          <p:nvSpPr>
            <p:cNvPr id="867" name="Google Shape;867;p6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68" name="Google Shape;868;p65"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869" name="Google Shape;869;p65"/>
          <p:cNvPicPr preferRelativeResize="0"/>
          <p:nvPr/>
        </p:nvPicPr>
        <p:blipFill rotWithShape="1">
          <a:blip r:embed="rId4">
            <a:alphaModFix/>
          </a:blip>
          <a:srcRect b="29248"/>
          <a:stretch/>
        </p:blipFill>
        <p:spPr>
          <a:xfrm rot="-1009918">
            <a:off x="5081040" y="1186214"/>
            <a:ext cx="4412946" cy="4416042"/>
          </a:xfrm>
          <a:prstGeom prst="rect">
            <a:avLst/>
          </a:prstGeom>
          <a:noFill/>
          <a:ln>
            <a:noFill/>
          </a:ln>
        </p:spPr>
      </p:pic>
      <p:sp>
        <p:nvSpPr>
          <p:cNvPr id="870" name="Google Shape;870;p65"/>
          <p:cNvSpPr/>
          <p:nvPr/>
        </p:nvSpPr>
        <p:spPr>
          <a:xfrm>
            <a:off x="73925" y="4342750"/>
            <a:ext cx="1286100" cy="4404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 TikTok AGBs</a:t>
            </a:r>
            <a:endParaRPr sz="1100" b="1">
              <a:latin typeface="Readex Pro"/>
              <a:ea typeface="Readex Pro"/>
              <a:cs typeface="Readex Pro"/>
              <a:sym typeface="Readex Pro"/>
            </a:endParaRPr>
          </a:p>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einfach erklärt</a:t>
            </a:r>
            <a:endParaRPr sz="1100" b="1">
              <a:latin typeface="Readex Pro"/>
              <a:ea typeface="Readex Pro"/>
              <a:cs typeface="Readex Pro"/>
              <a:sym typeface="Readex Pro"/>
            </a:endParaRPr>
          </a:p>
        </p:txBody>
      </p:sp>
      <p:sp>
        <p:nvSpPr>
          <p:cNvPr id="871" name="Google Shape;871;p65"/>
          <p:cNvSpPr/>
          <p:nvPr/>
        </p:nvSpPr>
        <p:spPr>
          <a:xfrm>
            <a:off x="1310475" y="4431400"/>
            <a:ext cx="1619400" cy="7035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  Zero Waste und nachhaltiger Konsum näherbringt</a:t>
            </a:r>
            <a:endParaRPr sz="1100" b="1">
              <a:latin typeface="Readex Pro"/>
              <a:ea typeface="Readex Pro"/>
              <a:cs typeface="Readex Pro"/>
              <a:sym typeface="Readex Pro"/>
            </a:endParaRPr>
          </a:p>
        </p:txBody>
      </p:sp>
      <p:sp>
        <p:nvSpPr>
          <p:cNvPr id="872" name="Google Shape;872;p65"/>
          <p:cNvSpPr/>
          <p:nvPr/>
        </p:nvSpPr>
        <p:spPr>
          <a:xfrm>
            <a:off x="4242350" y="4591825"/>
            <a:ext cx="1362600" cy="5430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 unser Wahlsystem leicht erklärt</a:t>
            </a:r>
            <a:endParaRPr sz="1100" b="1">
              <a:latin typeface="Readex Pro"/>
              <a:ea typeface="Readex Pro"/>
              <a:cs typeface="Readex Pro"/>
              <a:sym typeface="Readex Pro"/>
            </a:endParaRPr>
          </a:p>
        </p:txBody>
      </p:sp>
      <p:sp>
        <p:nvSpPr>
          <p:cNvPr id="873" name="Google Shape;873;p65"/>
          <p:cNvSpPr/>
          <p:nvPr/>
        </p:nvSpPr>
        <p:spPr>
          <a:xfrm>
            <a:off x="2854500" y="4283500"/>
            <a:ext cx="1423500" cy="7665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 Informationen zu Ausbildung in Deutschland zeigt</a:t>
            </a:r>
            <a:endParaRPr sz="1100" b="1">
              <a:latin typeface="Readex Pro"/>
              <a:ea typeface="Readex Pro"/>
              <a:cs typeface="Readex Pro"/>
              <a:sym typeface="Readex Pro"/>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78" name="Google Shape;878;p66"/>
          <p:cNvSpPr/>
          <p:nvPr/>
        </p:nvSpPr>
        <p:spPr>
          <a:xfrm>
            <a:off x="1700100" y="460625"/>
            <a:ext cx="57423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879" name="Google Shape;879;p66"/>
          <p:cNvPicPr preferRelativeResize="0"/>
          <p:nvPr/>
        </p:nvPicPr>
        <p:blipFill rotWithShape="1">
          <a:blip r:embed="rId3">
            <a:alphaModFix/>
          </a:blip>
          <a:srcRect t="5882"/>
          <a:stretch/>
        </p:blipFill>
        <p:spPr>
          <a:xfrm>
            <a:off x="593525" y="1254300"/>
            <a:ext cx="6971601" cy="2929649"/>
          </a:xfrm>
          <a:prstGeom prst="rect">
            <a:avLst/>
          </a:prstGeom>
          <a:noFill/>
          <a:ln>
            <a:noFill/>
          </a:ln>
        </p:spPr>
      </p:pic>
      <p:sp>
        <p:nvSpPr>
          <p:cNvPr id="880" name="Google Shape;880;p66"/>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4:</a:t>
            </a:r>
            <a:endParaRPr/>
          </a:p>
        </p:txBody>
      </p:sp>
      <p:sp>
        <p:nvSpPr>
          <p:cNvPr id="881" name="Google Shape;881;p66"/>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47</a:t>
            </a:fld>
            <a:endParaRPr/>
          </a:p>
        </p:txBody>
      </p:sp>
      <p:grpSp>
        <p:nvGrpSpPr>
          <p:cNvPr id="882" name="Google Shape;882;p66"/>
          <p:cNvGrpSpPr/>
          <p:nvPr/>
        </p:nvGrpSpPr>
        <p:grpSpPr>
          <a:xfrm>
            <a:off x="136497" y="117136"/>
            <a:ext cx="849300" cy="340200"/>
            <a:chOff x="136497" y="117136"/>
            <a:chExt cx="849300" cy="340200"/>
          </a:xfrm>
        </p:grpSpPr>
        <p:sp>
          <p:nvSpPr>
            <p:cNvPr id="883" name="Google Shape;883;p6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84" name="Google Shape;884;p66"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885" name="Google Shape;885;p66"/>
          <p:cNvPicPr preferRelativeResize="0"/>
          <p:nvPr/>
        </p:nvPicPr>
        <p:blipFill>
          <a:blip r:embed="rId5">
            <a:alphaModFix/>
          </a:blip>
          <a:stretch>
            <a:fillRect/>
          </a:stretch>
        </p:blipFill>
        <p:spPr>
          <a:xfrm>
            <a:off x="-110805" y="2596625"/>
            <a:ext cx="1173250" cy="1110300"/>
          </a:xfrm>
          <a:prstGeom prst="rect">
            <a:avLst/>
          </a:prstGeom>
          <a:noFill/>
          <a:ln>
            <a:noFill/>
          </a:ln>
        </p:spPr>
      </p:pic>
      <p:pic>
        <p:nvPicPr>
          <p:cNvPr id="886" name="Google Shape;886;p66"/>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887" name="Google Shape;887;p66"/>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222</a:t>
            </a:r>
            <a:endParaRPr sz="2900" b="1">
              <a:solidFill>
                <a:schemeClr val="dk1"/>
              </a:solidFill>
              <a:latin typeface="Readex Pro"/>
              <a:ea typeface="Readex Pro"/>
              <a:cs typeface="Readex Pro"/>
              <a:sym typeface="Readex Pro"/>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sp>
        <p:nvSpPr>
          <p:cNvPr id="893" name="Google Shape;893;p67"/>
          <p:cNvSpPr/>
          <p:nvPr/>
        </p:nvSpPr>
        <p:spPr>
          <a:xfrm>
            <a:off x="5552850" y="2336300"/>
            <a:ext cx="2811300" cy="3117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94" name="Google Shape;894;p67"/>
          <p:cNvSpPr txBox="1"/>
          <p:nvPr/>
        </p:nvSpPr>
        <p:spPr>
          <a:xfrm>
            <a:off x="5597125" y="2056700"/>
            <a:ext cx="2766900" cy="718500"/>
          </a:xfrm>
          <a:prstGeom prst="rect">
            <a:avLst/>
          </a:prstGeom>
          <a:noFill/>
          <a:ln>
            <a:noFill/>
          </a:ln>
        </p:spPr>
        <p:txBody>
          <a:bodyPr spcFirstLastPara="1" wrap="square" lIns="0" tIns="0" rIns="0" bIns="0" anchor="ctr" anchorCtr="0">
            <a:noAutofit/>
          </a:bodyPr>
          <a:lstStyle/>
          <a:p>
            <a:pPr marL="0" marR="0" lvl="0" indent="0" algn="ctr" rtl="0">
              <a:lnSpc>
                <a:spcPct val="95000"/>
              </a:lnSpc>
              <a:spcBef>
                <a:spcPts val="0"/>
              </a:spcBef>
              <a:spcAft>
                <a:spcPts val="0"/>
              </a:spcAft>
              <a:buClr>
                <a:schemeClr val="lt1"/>
              </a:buClr>
              <a:buSzPts val="990"/>
              <a:buFont typeface="Open Sans ExtraBold"/>
              <a:buNone/>
            </a:pPr>
            <a:r>
              <a:rPr lang="de-DE" sz="3400" b="0" i="0" u="none" strike="noStrike" cap="none">
                <a:solidFill>
                  <a:srgbClr val="091544"/>
                </a:solidFill>
                <a:latin typeface="Patua One"/>
                <a:ea typeface="Patua One"/>
                <a:cs typeface="Patua One"/>
                <a:sym typeface="Patua One"/>
              </a:rPr>
              <a:t>Raumwechsel</a:t>
            </a:r>
            <a:endParaRPr sz="1400" b="0" i="0" u="none" strike="noStrike" cap="none">
              <a:solidFill>
                <a:srgbClr val="000000"/>
              </a:solidFill>
              <a:latin typeface="Arial"/>
              <a:ea typeface="Arial"/>
              <a:cs typeface="Arial"/>
              <a:sym typeface="Arial"/>
            </a:endParaRPr>
          </a:p>
        </p:txBody>
      </p:sp>
      <p:sp>
        <p:nvSpPr>
          <p:cNvPr id="895" name="Google Shape;895;p67"/>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896" name="Google Shape;896;p67"/>
          <p:cNvSpPr txBox="1"/>
          <p:nvPr/>
        </p:nvSpPr>
        <p:spPr>
          <a:xfrm>
            <a:off x="0" y="4851918"/>
            <a:ext cx="2884200"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chemeClr val="hlink"/>
                </a:solidFill>
                <a:highlight>
                  <a:srgbClr val="FFFFFF"/>
                </a:highlight>
                <a:latin typeface="Readex Pro"/>
                <a:ea typeface="Readex Pro"/>
                <a:cs typeface="Readex Pro"/>
                <a:sym typeface="Readex Pro"/>
                <a:hlinkClick r:id="rId3"/>
              </a:rPr>
              <a:t>african man</a:t>
            </a:r>
            <a:r>
              <a:rPr lang="de-DE" sz="900" b="0" i="0" u="none" strike="noStrike" cap="none">
                <a:solidFill>
                  <a:srgbClr val="000000"/>
                </a:solidFill>
                <a:highlight>
                  <a:srgbClr val="FFFFFF"/>
                </a:highlight>
                <a:latin typeface="Readex Pro"/>
                <a:ea typeface="Readex Pro"/>
                <a:cs typeface="Readex Pro"/>
                <a:sym typeface="Readex Pro"/>
              </a:rPr>
              <a:t> von </a:t>
            </a:r>
            <a:r>
              <a:rPr lang="de-DE" sz="900" b="0" i="0" u="sng" strike="noStrike" cap="none">
                <a:solidFill>
                  <a:schemeClr val="hlink"/>
                </a:solidFill>
                <a:highlight>
                  <a:srgbClr val="FFFFFF"/>
                </a:highlight>
                <a:latin typeface="Readex Pro"/>
                <a:ea typeface="Readex Pro"/>
                <a:cs typeface="Readex Pro"/>
                <a:sym typeface="Readex Pro"/>
                <a:hlinkClick r:id="rId4"/>
              </a:rPr>
              <a:t>Pablo Stanley</a:t>
            </a:r>
            <a:endParaRPr sz="900" b="1" i="0" u="none" strike="noStrike" cap="none">
              <a:solidFill>
                <a:schemeClr val="dk2"/>
              </a:solidFill>
              <a:latin typeface="Readex Pro"/>
              <a:ea typeface="Readex Pro"/>
              <a:cs typeface="Readex Pro"/>
              <a:sym typeface="Readex Pro"/>
            </a:endParaRPr>
          </a:p>
        </p:txBody>
      </p:sp>
      <p:pic>
        <p:nvPicPr>
          <p:cNvPr id="897" name="Google Shape;897;p67"/>
          <p:cNvPicPr preferRelativeResize="0"/>
          <p:nvPr/>
        </p:nvPicPr>
        <p:blipFill rotWithShape="1">
          <a:blip r:embed="rId5">
            <a:alphaModFix/>
          </a:blip>
          <a:srcRect/>
          <a:stretch/>
        </p:blipFill>
        <p:spPr>
          <a:xfrm>
            <a:off x="759225" y="474688"/>
            <a:ext cx="3318149" cy="4194124"/>
          </a:xfrm>
          <a:prstGeom prst="rect">
            <a:avLst/>
          </a:prstGeom>
          <a:noFill/>
          <a:ln>
            <a:noFill/>
          </a:ln>
        </p:spPr>
      </p:pic>
      <p:pic>
        <p:nvPicPr>
          <p:cNvPr id="898" name="Google Shape;898;p67" descr="A blue and green rectangles&#10;&#10;Description automatically generated"/>
          <p:cNvPicPr preferRelativeResize="0"/>
          <p:nvPr/>
        </p:nvPicPr>
        <p:blipFill rotWithShape="1">
          <a:blip r:embed="rId6">
            <a:alphaModFix/>
          </a:blip>
          <a:srcRect/>
          <a:stretch/>
        </p:blipFill>
        <p:spPr>
          <a:xfrm>
            <a:off x="175377" y="169482"/>
            <a:ext cx="606841" cy="179923"/>
          </a:xfrm>
          <a:prstGeom prst="rect">
            <a:avLst/>
          </a:prstGeom>
          <a:noFill/>
          <a:ln>
            <a:noFill/>
          </a:ln>
        </p:spPr>
      </p:pic>
      <p:grpSp>
        <p:nvGrpSpPr>
          <p:cNvPr id="899" name="Google Shape;899;p67"/>
          <p:cNvGrpSpPr/>
          <p:nvPr/>
        </p:nvGrpSpPr>
        <p:grpSpPr>
          <a:xfrm>
            <a:off x="136497" y="117136"/>
            <a:ext cx="849300" cy="340200"/>
            <a:chOff x="136497" y="117136"/>
            <a:chExt cx="849300" cy="340200"/>
          </a:xfrm>
        </p:grpSpPr>
        <p:sp>
          <p:nvSpPr>
            <p:cNvPr id="900" name="Google Shape;900;p6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01" name="Google Shape;901;p67" descr="A blue and green rectangles&#10;&#10;Description automatically generated"/>
            <p:cNvPicPr preferRelativeResize="0"/>
            <p:nvPr/>
          </p:nvPicPr>
          <p:blipFill rotWithShape="1">
            <a:blip r:embed="rId6">
              <a:alphaModFix/>
            </a:blip>
            <a:srcRect/>
            <a:stretch/>
          </p:blipFill>
          <p:spPr>
            <a:xfrm>
              <a:off x="180139" y="169482"/>
              <a:ext cx="761593" cy="225806"/>
            </a:xfrm>
            <a:prstGeom prst="rect">
              <a:avLst/>
            </a:prstGeom>
            <a:noFill/>
            <a:ln>
              <a:noFill/>
            </a:ln>
          </p:spPr>
        </p:pic>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05"/>
        <p:cNvGrpSpPr/>
        <p:nvPr/>
      </p:nvGrpSpPr>
      <p:grpSpPr>
        <a:xfrm>
          <a:off x="0" y="0"/>
          <a:ext cx="0" cy="0"/>
          <a:chOff x="0" y="0"/>
          <a:chExt cx="0" cy="0"/>
        </a:xfrm>
      </p:grpSpPr>
      <p:sp>
        <p:nvSpPr>
          <p:cNvPr id="906" name="Google Shape;906;p68"/>
          <p:cNvSpPr/>
          <p:nvPr/>
        </p:nvSpPr>
        <p:spPr>
          <a:xfrm>
            <a:off x="-114300" y="-114300"/>
            <a:ext cx="9334500" cy="6669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907" name="Google Shape;907;p68"/>
          <p:cNvPicPr preferRelativeResize="0"/>
          <p:nvPr/>
        </p:nvPicPr>
        <p:blipFill>
          <a:blip r:embed="rId3">
            <a:alphaModFix/>
          </a:blip>
          <a:stretch>
            <a:fillRect/>
          </a:stretch>
        </p:blipFill>
        <p:spPr>
          <a:xfrm>
            <a:off x="-38100" y="437300"/>
            <a:ext cx="9220199" cy="4706195"/>
          </a:xfrm>
          <a:prstGeom prst="rect">
            <a:avLst/>
          </a:prstGeom>
          <a:noFill/>
          <a:ln>
            <a:noFill/>
          </a:ln>
        </p:spPr>
      </p:pic>
      <p:sp>
        <p:nvSpPr>
          <p:cNvPr id="908" name="Google Shape;908;p68"/>
          <p:cNvSpPr/>
          <p:nvPr/>
        </p:nvSpPr>
        <p:spPr>
          <a:xfrm>
            <a:off x="3748075" y="597800"/>
            <a:ext cx="17421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909" name="Google Shape;909;p68"/>
          <p:cNvSpPr txBox="1">
            <a:spLocks noGrp="1"/>
          </p:cNvSpPr>
          <p:nvPr>
            <p:ph type="ctrTitle"/>
          </p:nvPr>
        </p:nvSpPr>
        <p:spPr>
          <a:xfrm>
            <a:off x="630000" y="540000"/>
            <a:ext cx="7961400" cy="3324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de-DE" sz="2400"/>
              <a:t>Präsentation</a:t>
            </a:r>
            <a:endParaRPr sz="2400"/>
          </a:p>
        </p:txBody>
      </p:sp>
      <p:grpSp>
        <p:nvGrpSpPr>
          <p:cNvPr id="910" name="Google Shape;910;p68"/>
          <p:cNvGrpSpPr/>
          <p:nvPr/>
        </p:nvGrpSpPr>
        <p:grpSpPr>
          <a:xfrm>
            <a:off x="136497" y="117136"/>
            <a:ext cx="849300" cy="340200"/>
            <a:chOff x="136497" y="117136"/>
            <a:chExt cx="849300" cy="340200"/>
          </a:xfrm>
        </p:grpSpPr>
        <p:sp>
          <p:nvSpPr>
            <p:cNvPr id="911" name="Google Shape;911;p6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12" name="Google Shape;912;p68"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913" name="Google Shape;913;p68"/>
          <p:cNvSpPr/>
          <p:nvPr/>
        </p:nvSpPr>
        <p:spPr>
          <a:xfrm>
            <a:off x="3238500" y="1132300"/>
            <a:ext cx="2982000" cy="858600"/>
          </a:xfrm>
          <a:prstGeom prst="roundRect">
            <a:avLst>
              <a:gd name="adj" fmla="val 16667"/>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Es fiel uns leicht …</a:t>
            </a:r>
            <a:br>
              <a:rPr lang="de-DE" sz="1500" b="1">
                <a:latin typeface="Readex Pro"/>
                <a:ea typeface="Readex Pro"/>
                <a:cs typeface="Readex Pro"/>
                <a:sym typeface="Readex Pro"/>
              </a:rPr>
            </a:br>
            <a:r>
              <a:rPr lang="de-DE" sz="1500" b="1">
                <a:latin typeface="Readex Pro"/>
                <a:ea typeface="Readex Pro"/>
                <a:cs typeface="Readex Pro"/>
                <a:sym typeface="Readex Pro"/>
              </a:rPr>
              <a:t>Wir hatten Probleme bei …</a:t>
            </a:r>
            <a:endParaRPr sz="900" b="1" i="0" u="none" strike="noStrike" cap="none">
              <a:solidFill>
                <a:srgbClr val="000000"/>
              </a:solidFill>
              <a:latin typeface="Readex Pro"/>
              <a:ea typeface="Readex Pro"/>
              <a:cs typeface="Readex Pro"/>
              <a:sym typeface="Readex Pro"/>
            </a:endParaRPr>
          </a:p>
        </p:txBody>
      </p:sp>
      <p:sp>
        <p:nvSpPr>
          <p:cNvPr id="914" name="Google Shape;914;p68"/>
          <p:cNvSpPr/>
          <p:nvPr/>
        </p:nvSpPr>
        <p:spPr>
          <a:xfrm>
            <a:off x="2020612" y="2516150"/>
            <a:ext cx="2686200" cy="770100"/>
          </a:xfrm>
          <a:prstGeom prst="roundRect">
            <a:avLst>
              <a:gd name="adj" fmla="val 16667"/>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Er kann in folgenden Bereichen nützlich sein: …</a:t>
            </a:r>
            <a:endParaRPr sz="900" b="1" i="0" u="none" strike="noStrike" cap="none">
              <a:solidFill>
                <a:srgbClr val="000000"/>
              </a:solidFill>
              <a:latin typeface="Readex Pro"/>
              <a:ea typeface="Readex Pro"/>
              <a:cs typeface="Readex Pro"/>
              <a:sym typeface="Readex Pro"/>
            </a:endParaRPr>
          </a:p>
        </p:txBody>
      </p:sp>
      <p:sp>
        <p:nvSpPr>
          <p:cNvPr id="915" name="Google Shape;915;p68"/>
          <p:cNvSpPr/>
          <p:nvPr/>
        </p:nvSpPr>
        <p:spPr>
          <a:xfrm>
            <a:off x="6251225" y="2918925"/>
            <a:ext cx="2024100" cy="858600"/>
          </a:xfrm>
          <a:prstGeom prst="roundRect">
            <a:avLst>
              <a:gd name="adj" fmla="val 9365"/>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Wir würden gerne verbessern, dass …</a:t>
            </a:r>
            <a:endParaRPr sz="900" b="1" i="0" u="none" strike="noStrike" cap="none">
              <a:solidFill>
                <a:srgbClr val="000000"/>
              </a:solidFill>
              <a:latin typeface="Readex Pro"/>
              <a:ea typeface="Readex Pro"/>
              <a:cs typeface="Readex Pro"/>
              <a:sym typeface="Readex Pro"/>
            </a:endParaRPr>
          </a:p>
        </p:txBody>
      </p:sp>
      <p:sp>
        <p:nvSpPr>
          <p:cNvPr id="916" name="Google Shape;916;p68"/>
          <p:cNvSpPr/>
          <p:nvPr/>
        </p:nvSpPr>
        <p:spPr>
          <a:xfrm>
            <a:off x="732275" y="836900"/>
            <a:ext cx="1647900" cy="622200"/>
          </a:xfrm>
          <a:prstGeom prst="wedgeRoundRectCallout">
            <a:avLst>
              <a:gd name="adj1" fmla="val 33528"/>
              <a:gd name="adj2" fmla="val 71227"/>
              <a:gd name="adj3" fmla="val 0"/>
            </a:avLst>
          </a:prstGeom>
          <a:solidFill>
            <a:srgbClr val="E6E6E6"/>
          </a:solidFill>
          <a:ln>
            <a:noFill/>
          </a:ln>
        </p:spPr>
        <p:txBody>
          <a:bodyPr spcFirstLastPara="1" wrap="square" lIns="91425" tIns="91425" rIns="91425" bIns="91425" anchor="ctr" anchorCtr="0">
            <a:noAutofit/>
          </a:bodyPr>
          <a:lstStyle/>
          <a:p>
            <a:pPr marL="0" marR="0" lvl="0" indent="0" algn="ctr" rtl="0">
              <a:lnSpc>
                <a:spcPct val="95000"/>
              </a:lnSpc>
              <a:spcBef>
                <a:spcPts val="0"/>
              </a:spcBef>
              <a:spcAft>
                <a:spcPts val="0"/>
              </a:spcAft>
              <a:buNone/>
            </a:pPr>
            <a:r>
              <a:rPr lang="de-DE" sz="1500" b="1">
                <a:solidFill>
                  <a:schemeClr val="dk1"/>
                </a:solidFill>
                <a:latin typeface="Readex Pro"/>
                <a:ea typeface="Readex Pro"/>
                <a:cs typeface="Readex Pro"/>
                <a:sym typeface="Readex Pro"/>
              </a:rPr>
              <a:t>Unser</a:t>
            </a:r>
            <a:r>
              <a:rPr lang="de-DE" sz="1300" b="1">
                <a:latin typeface="Readex Pro"/>
                <a:ea typeface="Readex Pro"/>
                <a:cs typeface="Readex Pro"/>
                <a:sym typeface="Readex Pro"/>
              </a:rPr>
              <a:t> </a:t>
            </a:r>
            <a:r>
              <a:rPr lang="de-DE" sz="1500" b="1">
                <a:solidFill>
                  <a:schemeClr val="dk1"/>
                </a:solidFill>
                <a:latin typeface="Readex Pro"/>
                <a:ea typeface="Readex Pro"/>
                <a:cs typeface="Readex Pro"/>
                <a:sym typeface="Readex Pro"/>
              </a:rPr>
              <a:t>Chatbot kann…</a:t>
            </a:r>
            <a:endParaRPr sz="1500" b="1">
              <a:solidFill>
                <a:schemeClr val="dk1"/>
              </a:solidFill>
              <a:latin typeface="Readex Pro"/>
              <a:ea typeface="Readex Pro"/>
              <a:cs typeface="Readex Pro"/>
              <a:sym typeface="Readex Pro"/>
            </a:endParaRPr>
          </a:p>
        </p:txBody>
      </p:sp>
      <p:sp>
        <p:nvSpPr>
          <p:cNvPr id="917" name="Google Shape;917;p68"/>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5"/>
              </a:rPr>
              <a:t>Undraw</a:t>
            </a:r>
            <a:r>
              <a:rPr lang="de-DE" sz="900" b="0" i="0" u="none" strike="noStrike" cap="none">
                <a:solidFill>
                  <a:srgbClr val="000000"/>
                </a:solidFill>
                <a:latin typeface="Readex Pro"/>
                <a:ea typeface="Readex Pro"/>
                <a:cs typeface="Readex Pro"/>
                <a:sym typeface="Readex Pro"/>
              </a:rPr>
              <a:t> </a:t>
            </a:r>
            <a:r>
              <a:rPr lang="de-DE" sz="900">
                <a:latin typeface="Readex Pro"/>
                <a:ea typeface="Readex Pro"/>
                <a:cs typeface="Readex Pro"/>
                <a:sym typeface="Readex Pro"/>
              </a:rPr>
              <a:t>(</a:t>
            </a:r>
            <a:r>
              <a:rPr lang="de-DE" sz="900" u="sng">
                <a:solidFill>
                  <a:schemeClr val="hlink"/>
                </a:solidFill>
                <a:latin typeface="Readex Pro"/>
                <a:ea typeface="Readex Pro"/>
                <a:cs typeface="Readex Pro"/>
                <a:sym typeface="Readex Pro"/>
                <a:hlinkClick r:id="rId6"/>
              </a:rPr>
              <a:t>Katerina Limpitsouni</a:t>
            </a:r>
            <a:r>
              <a:rPr lang="de-DE" sz="900">
                <a:latin typeface="Readex Pro"/>
                <a:ea typeface="Readex Pro"/>
                <a:cs typeface="Readex Pro"/>
                <a:sym typeface="Readex Pro"/>
              </a:rPr>
              <a:t>) - abgewandelt</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p:nvPr/>
        </p:nvSpPr>
        <p:spPr>
          <a:xfrm>
            <a:off x="5394617" y="2260109"/>
            <a:ext cx="3171847" cy="311641"/>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169" name="Google Shape;169;p24"/>
          <p:cNvSpPr txBox="1"/>
          <p:nvPr/>
        </p:nvSpPr>
        <p:spPr>
          <a:xfrm>
            <a:off x="5394617" y="2068800"/>
            <a:ext cx="3470710" cy="1005900"/>
          </a:xfrm>
          <a:prstGeom prst="rect">
            <a:avLst/>
          </a:prstGeom>
          <a:noFill/>
          <a:ln>
            <a:noFill/>
          </a:ln>
        </p:spPr>
        <p:txBody>
          <a:bodyPr spcFirstLastPara="1" wrap="square" lIns="0" tIns="0" rIns="0" bIns="0" anchor="ctr" anchorCtr="0">
            <a:noAutofit/>
          </a:bodyPr>
          <a:lstStyle/>
          <a:p>
            <a:pPr marL="0" marR="0" lvl="0" indent="0" algn="l" rtl="0">
              <a:lnSpc>
                <a:spcPct val="95000"/>
              </a:lnSpc>
              <a:spcBef>
                <a:spcPts val="0"/>
              </a:spcBef>
              <a:spcAft>
                <a:spcPts val="0"/>
              </a:spcAft>
              <a:buClr>
                <a:schemeClr val="lt1"/>
              </a:buClr>
              <a:buSzPts val="990"/>
              <a:buFont typeface="Open Sans ExtraBold"/>
              <a:buNone/>
            </a:pPr>
            <a:r>
              <a:rPr lang="de-DE" sz="3400" i="0" u="none" strike="noStrike" cap="none">
                <a:solidFill>
                  <a:srgbClr val="091544"/>
                </a:solidFill>
                <a:latin typeface="Patua One"/>
                <a:ea typeface="Patua One"/>
                <a:cs typeface="Patua One"/>
                <a:sym typeface="Patua One"/>
              </a:rPr>
              <a:t>Gruppenbildung &amp;</a:t>
            </a:r>
            <a:endParaRPr sz="1400" i="0" u="none" strike="noStrike" cap="none">
              <a:solidFill>
                <a:srgbClr val="000000"/>
              </a:solidFill>
              <a:latin typeface="Patua One"/>
              <a:ea typeface="Patua One"/>
              <a:cs typeface="Patua One"/>
              <a:sym typeface="Patua One"/>
            </a:endParaRPr>
          </a:p>
          <a:p>
            <a:pPr marL="0" marR="0" lvl="0" indent="0" algn="l" rtl="0">
              <a:lnSpc>
                <a:spcPct val="95000"/>
              </a:lnSpc>
              <a:spcBef>
                <a:spcPts val="0"/>
              </a:spcBef>
              <a:spcAft>
                <a:spcPts val="0"/>
              </a:spcAft>
              <a:buClr>
                <a:schemeClr val="lt1"/>
              </a:buClr>
              <a:buSzPts val="990"/>
              <a:buFont typeface="Open Sans ExtraBold"/>
              <a:buNone/>
            </a:pPr>
            <a:r>
              <a:rPr lang="de-DE" sz="3400" i="0" u="none" strike="noStrike" cap="none">
                <a:solidFill>
                  <a:srgbClr val="091544"/>
                </a:solidFill>
                <a:latin typeface="Patua One"/>
                <a:ea typeface="Patua One"/>
                <a:cs typeface="Patua One"/>
                <a:sym typeface="Patua One"/>
              </a:rPr>
              <a:t>Raumwechsel</a:t>
            </a:r>
            <a:endParaRPr sz="1400" i="0" u="none" strike="noStrike" cap="none">
              <a:solidFill>
                <a:srgbClr val="000000"/>
              </a:solidFill>
              <a:latin typeface="Patua One"/>
              <a:ea typeface="Patua One"/>
              <a:cs typeface="Patua One"/>
              <a:sym typeface="Patua One"/>
            </a:endParaRPr>
          </a:p>
        </p:txBody>
      </p:sp>
      <p:sp>
        <p:nvSpPr>
          <p:cNvPr id="170" name="Google Shape;170;p24"/>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171" name="Google Shape;171;p24"/>
          <p:cNvSpPr txBox="1"/>
          <p:nvPr/>
        </p:nvSpPr>
        <p:spPr>
          <a:xfrm>
            <a:off x="0" y="4851918"/>
            <a:ext cx="2884311"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chemeClr val="hlink"/>
                </a:solidFill>
                <a:highlight>
                  <a:srgbClr val="FFFFFF"/>
                </a:highlight>
                <a:latin typeface="Readex Pro"/>
                <a:ea typeface="Readex Pro"/>
                <a:cs typeface="Readex Pro"/>
                <a:sym typeface="Readex Pro"/>
                <a:hlinkClick r:id="rId3"/>
              </a:rPr>
              <a:t>african man</a:t>
            </a:r>
            <a:r>
              <a:rPr lang="de-DE" sz="900" b="0" i="0" u="none" strike="noStrike" cap="none">
                <a:solidFill>
                  <a:srgbClr val="000000"/>
                </a:solidFill>
                <a:highlight>
                  <a:srgbClr val="FFFFFF"/>
                </a:highlight>
                <a:latin typeface="Readex Pro"/>
                <a:ea typeface="Readex Pro"/>
                <a:cs typeface="Readex Pro"/>
                <a:sym typeface="Readex Pro"/>
              </a:rPr>
              <a:t> von </a:t>
            </a:r>
            <a:r>
              <a:rPr lang="de-DE" sz="900" b="0" i="0" u="sng" strike="noStrike" cap="none">
                <a:solidFill>
                  <a:schemeClr val="hlink"/>
                </a:solidFill>
                <a:highlight>
                  <a:srgbClr val="FFFFFF"/>
                </a:highlight>
                <a:latin typeface="Readex Pro"/>
                <a:ea typeface="Readex Pro"/>
                <a:cs typeface="Readex Pro"/>
                <a:sym typeface="Readex Pro"/>
                <a:hlinkClick r:id="rId4"/>
              </a:rPr>
              <a:t>Pablo Stanley</a:t>
            </a:r>
            <a:endParaRPr sz="900" b="1" i="0" u="none" strike="noStrike" cap="none">
              <a:solidFill>
                <a:schemeClr val="dk2"/>
              </a:solidFill>
              <a:latin typeface="Readex Pro"/>
              <a:ea typeface="Readex Pro"/>
              <a:cs typeface="Readex Pro"/>
              <a:sym typeface="Readex Pro"/>
            </a:endParaRPr>
          </a:p>
        </p:txBody>
      </p:sp>
      <p:pic>
        <p:nvPicPr>
          <p:cNvPr id="172" name="Google Shape;172;p24"/>
          <p:cNvPicPr preferRelativeResize="0"/>
          <p:nvPr/>
        </p:nvPicPr>
        <p:blipFill rotWithShape="1">
          <a:blip r:embed="rId5">
            <a:alphaModFix/>
          </a:blip>
          <a:srcRect/>
          <a:stretch/>
        </p:blipFill>
        <p:spPr>
          <a:xfrm>
            <a:off x="759225" y="474688"/>
            <a:ext cx="3318149" cy="4194124"/>
          </a:xfrm>
          <a:prstGeom prst="rect">
            <a:avLst/>
          </a:prstGeom>
          <a:noFill/>
          <a:ln>
            <a:noFill/>
          </a:ln>
        </p:spPr>
      </p:pic>
      <p:pic>
        <p:nvPicPr>
          <p:cNvPr id="173" name="Google Shape;173;p24" descr="A blue and green rectangles&#10;&#10;Description automatically generated"/>
          <p:cNvPicPr preferRelativeResize="0"/>
          <p:nvPr/>
        </p:nvPicPr>
        <p:blipFill rotWithShape="1">
          <a:blip r:embed="rId6">
            <a:alphaModFix/>
          </a:blip>
          <a:srcRect/>
          <a:stretch/>
        </p:blipFill>
        <p:spPr>
          <a:xfrm>
            <a:off x="175377" y="169482"/>
            <a:ext cx="606840" cy="179923"/>
          </a:xfrm>
          <a:prstGeom prst="rect">
            <a:avLst/>
          </a:prstGeom>
          <a:noFill/>
          <a:ln>
            <a:noFill/>
          </a:ln>
        </p:spPr>
      </p:pic>
      <p:grpSp>
        <p:nvGrpSpPr>
          <p:cNvPr id="174" name="Google Shape;174;p24"/>
          <p:cNvGrpSpPr/>
          <p:nvPr/>
        </p:nvGrpSpPr>
        <p:grpSpPr>
          <a:xfrm>
            <a:off x="136497" y="117136"/>
            <a:ext cx="849342" cy="340064"/>
            <a:chOff x="136497" y="117136"/>
            <a:chExt cx="849342" cy="340064"/>
          </a:xfrm>
        </p:grpSpPr>
        <p:sp>
          <p:nvSpPr>
            <p:cNvPr id="175" name="Google Shape;175;p24"/>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76" name="Google Shape;176;p24" descr="A blue and green rectangles&#10;&#10;Description automatically generated"/>
            <p:cNvPicPr preferRelativeResize="0"/>
            <p:nvPr/>
          </p:nvPicPr>
          <p:blipFill rotWithShape="1">
            <a:blip r:embed="rId6">
              <a:alphaModFix/>
            </a:blip>
            <a:srcRect/>
            <a:stretch/>
          </p:blipFill>
          <p:spPr>
            <a:xfrm>
              <a:off x="180139" y="169482"/>
              <a:ext cx="761593" cy="225806"/>
            </a:xfrm>
            <a:prstGeom prst="rect">
              <a:avLst/>
            </a:prstGeom>
            <a:noFill/>
            <a:ln>
              <a:noFill/>
            </a:ln>
          </p:spPr>
        </p:pic>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pic>
        <p:nvPicPr>
          <p:cNvPr id="922" name="Google Shape;922;p69" descr="A white and blue heart with hands&#10;&#10;Description automatically generated with medium confidence"/>
          <p:cNvPicPr preferRelativeResize="0"/>
          <p:nvPr/>
        </p:nvPicPr>
        <p:blipFill rotWithShape="1">
          <a:blip r:embed="rId3">
            <a:alphaModFix/>
          </a:blip>
          <a:srcRect/>
          <a:stretch/>
        </p:blipFill>
        <p:spPr>
          <a:xfrm>
            <a:off x="2375019" y="2211548"/>
            <a:ext cx="4863562" cy="3472445"/>
          </a:xfrm>
          <a:prstGeom prst="rect">
            <a:avLst/>
          </a:prstGeom>
          <a:noFill/>
          <a:ln>
            <a:noFill/>
          </a:ln>
        </p:spPr>
      </p:pic>
      <p:sp>
        <p:nvSpPr>
          <p:cNvPr id="923" name="Google Shape;923;p69"/>
          <p:cNvSpPr/>
          <p:nvPr/>
        </p:nvSpPr>
        <p:spPr>
          <a:xfrm>
            <a:off x="2965026" y="855664"/>
            <a:ext cx="3213948" cy="378403"/>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24" name="Google Shape;924;p69"/>
          <p:cNvSpPr txBox="1">
            <a:spLocks noGrp="1"/>
          </p:cNvSpPr>
          <p:nvPr>
            <p:ph type="ctrTitle"/>
          </p:nvPr>
        </p:nvSpPr>
        <p:spPr>
          <a:xfrm>
            <a:off x="612000" y="696717"/>
            <a:ext cx="7920000" cy="1246495"/>
          </a:xfrm>
          <a:prstGeom prst="rect">
            <a:avLst/>
          </a:prstGeom>
          <a:noFill/>
          <a:ln>
            <a:noFill/>
          </a:ln>
        </p:spPr>
        <p:txBody>
          <a:bodyPr spcFirstLastPara="1" wrap="square" lIns="0" tIns="0" rIns="0" bIns="0" anchor="t" anchorCtr="0">
            <a:spAutoFit/>
          </a:bodyPr>
          <a:lstStyle/>
          <a:p>
            <a:pPr marL="0" lvl="0" indent="0" algn="ctr" rtl="0">
              <a:lnSpc>
                <a:spcPct val="90000"/>
              </a:lnSpc>
              <a:spcBef>
                <a:spcPts val="0"/>
              </a:spcBef>
              <a:spcAft>
                <a:spcPts val="0"/>
              </a:spcAft>
              <a:buSzPts val="4500"/>
              <a:buNone/>
            </a:pPr>
            <a:r>
              <a:rPr lang="de-DE"/>
              <a:t>Vielen Dank </a:t>
            </a:r>
            <a:br>
              <a:rPr lang="de-DE"/>
            </a:br>
            <a:r>
              <a:rPr lang="de-DE"/>
              <a:t>für eure Teilnahme</a:t>
            </a:r>
            <a:endParaRPr/>
          </a:p>
        </p:txBody>
      </p:sp>
      <p:sp>
        <p:nvSpPr>
          <p:cNvPr id="925" name="Google Shape;925;p69"/>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26" name="Google Shape;926;p69" descr="A blue and green rectangles&#10;&#10;Description automatically generated"/>
          <p:cNvPicPr preferRelativeResize="0"/>
          <p:nvPr/>
        </p:nvPicPr>
        <p:blipFill rotWithShape="1">
          <a:blip r:embed="rId4">
            <a:alphaModFix/>
          </a:blip>
          <a:srcRect/>
          <a:stretch/>
        </p:blipFill>
        <p:spPr>
          <a:xfrm>
            <a:off x="175377" y="169482"/>
            <a:ext cx="606840" cy="179923"/>
          </a:xfrm>
          <a:prstGeom prst="rect">
            <a:avLst/>
          </a:prstGeom>
          <a:noFill/>
          <a:ln>
            <a:noFill/>
          </a:ln>
        </p:spPr>
      </p:pic>
      <p:grpSp>
        <p:nvGrpSpPr>
          <p:cNvPr id="927" name="Google Shape;927;p69"/>
          <p:cNvGrpSpPr/>
          <p:nvPr/>
        </p:nvGrpSpPr>
        <p:grpSpPr>
          <a:xfrm>
            <a:off x="136497" y="117136"/>
            <a:ext cx="849342" cy="340064"/>
            <a:chOff x="136497" y="117136"/>
            <a:chExt cx="849342" cy="340064"/>
          </a:xfrm>
        </p:grpSpPr>
        <p:sp>
          <p:nvSpPr>
            <p:cNvPr id="928" name="Google Shape;928;p69"/>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29" name="Google Shape;929;p69"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5"/>
          <p:cNvSpPr/>
          <p:nvPr/>
        </p:nvSpPr>
        <p:spPr>
          <a:xfrm>
            <a:off x="5555600" y="1452125"/>
            <a:ext cx="1962600" cy="2889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83" name="Google Shape;183;p25"/>
          <p:cNvSpPr txBox="1"/>
          <p:nvPr/>
        </p:nvSpPr>
        <p:spPr>
          <a:xfrm>
            <a:off x="5470300" y="1253400"/>
            <a:ext cx="3445800" cy="2636700"/>
          </a:xfrm>
          <a:prstGeom prst="rect">
            <a:avLst/>
          </a:prstGeom>
          <a:noFill/>
          <a:ln>
            <a:noFill/>
          </a:ln>
        </p:spPr>
        <p:txBody>
          <a:bodyPr spcFirstLastPara="1" wrap="square" lIns="91425" tIns="45700" rIns="91425" bIns="45700" anchor="t" anchorCtr="0">
            <a:spAutoFit/>
          </a:bodyPr>
          <a:lstStyle/>
          <a:p>
            <a:pPr marL="0" marR="0" lvl="0" indent="0" algn="l" rtl="0">
              <a:lnSpc>
                <a:spcPct val="95000"/>
              </a:lnSpc>
              <a:spcBef>
                <a:spcPts val="0"/>
              </a:spcBef>
              <a:spcAft>
                <a:spcPts val="0"/>
              </a:spcAft>
              <a:buClr>
                <a:srgbClr val="000000"/>
              </a:buClr>
              <a:buSzPts val="2900"/>
              <a:buFont typeface="Arial"/>
              <a:buNone/>
            </a:pPr>
            <a:r>
              <a:rPr lang="de-DE" sz="2900" b="1" i="0" u="none" strike="noStrike" cap="none">
                <a:solidFill>
                  <a:srgbClr val="091544"/>
                </a:solidFill>
                <a:latin typeface="Patua One"/>
                <a:ea typeface="Patua One"/>
                <a:cs typeface="Patua One"/>
                <a:sym typeface="Patua One"/>
              </a:rPr>
              <a:t>Challenge 1: </a:t>
            </a:r>
            <a:endParaRPr sz="1400" i="0" u="none" strike="noStrike" cap="none">
              <a:solidFill>
                <a:srgbClr val="000000"/>
              </a:solidFill>
              <a:latin typeface="Patua One"/>
              <a:ea typeface="Patua One"/>
              <a:cs typeface="Patua One"/>
              <a:sym typeface="Patua One"/>
            </a:endParaRPr>
          </a:p>
          <a:p>
            <a:pPr marL="0" marR="0" lvl="0" indent="0" algn="l" rtl="0">
              <a:lnSpc>
                <a:spcPct val="95000"/>
              </a:lnSpc>
              <a:spcBef>
                <a:spcPts val="0"/>
              </a:spcBef>
              <a:spcAft>
                <a:spcPts val="0"/>
              </a:spcAft>
              <a:buClr>
                <a:srgbClr val="000000"/>
              </a:buClr>
              <a:buSzPts val="2900"/>
              <a:buFont typeface="Arial"/>
              <a:buNone/>
            </a:pPr>
            <a:r>
              <a:rPr lang="de-DE" sz="2900" b="1" i="0" u="none" strike="noStrike" cap="none">
                <a:solidFill>
                  <a:srgbClr val="091544"/>
                </a:solidFill>
                <a:latin typeface="Patua One"/>
                <a:ea typeface="Patua One"/>
                <a:cs typeface="Patua One"/>
                <a:sym typeface="Patua One"/>
              </a:rPr>
              <a:t>Warm-Up</a:t>
            </a:r>
            <a:endParaRPr sz="1400" i="0" u="none" strike="noStrike" cap="none">
              <a:solidFill>
                <a:srgbClr val="000000"/>
              </a:solidFill>
              <a:latin typeface="Patua One"/>
              <a:ea typeface="Patua One"/>
              <a:cs typeface="Patua One"/>
              <a:sym typeface="Patua One"/>
            </a:endParaRPr>
          </a:p>
          <a:p>
            <a:pPr marL="0" marR="0" lvl="0" indent="0" algn="l" rtl="0">
              <a:lnSpc>
                <a:spcPct val="95000"/>
              </a:lnSpc>
              <a:spcBef>
                <a:spcPts val="0"/>
              </a:spcBef>
              <a:spcAft>
                <a:spcPts val="0"/>
              </a:spcAft>
              <a:buClr>
                <a:srgbClr val="000000"/>
              </a:buClr>
              <a:buSzPts val="2900"/>
              <a:buFont typeface="Arial"/>
              <a:buNone/>
            </a:pPr>
            <a:r>
              <a:rPr lang="de-DE" sz="2900" i="0" u="none" strike="noStrike" cap="none">
                <a:solidFill>
                  <a:srgbClr val="091544"/>
                </a:solidFill>
                <a:latin typeface="Patua One"/>
                <a:ea typeface="Patua One"/>
                <a:cs typeface="Patua One"/>
                <a:sym typeface="Patua One"/>
              </a:rPr>
              <a:t>Was sind KI-Textgeneratoren und wo findest du sie?</a:t>
            </a:r>
            <a:endParaRPr sz="2900" i="0" u="none" strike="noStrike" cap="none">
              <a:solidFill>
                <a:srgbClr val="000000"/>
              </a:solidFill>
              <a:latin typeface="Patua One"/>
              <a:ea typeface="Patua One"/>
              <a:cs typeface="Patua One"/>
              <a:sym typeface="Patua One"/>
            </a:endParaRPr>
          </a:p>
        </p:txBody>
      </p:sp>
      <p:sp>
        <p:nvSpPr>
          <p:cNvPr id="184" name="Google Shape;184;p25"/>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85" name="Google Shape;185;p25" descr="A blue and green rectangles&#10;&#10;Description automatically generated"/>
          <p:cNvPicPr preferRelativeResize="0"/>
          <p:nvPr/>
        </p:nvPicPr>
        <p:blipFill rotWithShape="1">
          <a:blip r:embed="rId3">
            <a:alphaModFix/>
          </a:blip>
          <a:srcRect/>
          <a:stretch/>
        </p:blipFill>
        <p:spPr>
          <a:xfrm>
            <a:off x="175377" y="169482"/>
            <a:ext cx="606840" cy="179923"/>
          </a:xfrm>
          <a:prstGeom prst="rect">
            <a:avLst/>
          </a:prstGeom>
          <a:noFill/>
          <a:ln>
            <a:noFill/>
          </a:ln>
        </p:spPr>
      </p:pic>
      <p:grpSp>
        <p:nvGrpSpPr>
          <p:cNvPr id="186" name="Google Shape;186;p25"/>
          <p:cNvGrpSpPr/>
          <p:nvPr/>
        </p:nvGrpSpPr>
        <p:grpSpPr>
          <a:xfrm>
            <a:off x="136497" y="117136"/>
            <a:ext cx="849342" cy="340064"/>
            <a:chOff x="136497" y="117136"/>
            <a:chExt cx="849342" cy="340064"/>
          </a:xfrm>
        </p:grpSpPr>
        <p:sp>
          <p:nvSpPr>
            <p:cNvPr id="187" name="Google Shape;187;p25"/>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88" name="Google Shape;188;p25"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89" name="Google Shape;189;p25"/>
          <p:cNvSpPr txBox="1"/>
          <p:nvPr/>
        </p:nvSpPr>
        <p:spPr>
          <a:xfrm>
            <a:off x="0" y="4801771"/>
            <a:ext cx="2827606" cy="24745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rgbClr val="000000"/>
                </a:solidFill>
                <a:latin typeface="Readex Pro"/>
                <a:ea typeface="Readex Pro"/>
                <a:cs typeface="Readex Pro"/>
                <a:sym typeface="Readex Pro"/>
                <a:hlinkClick r:id="rId4">
                  <a:extLst>
                    <a:ext uri="{A12FA001-AC4F-418D-AE19-62706E023703}">
                      <ahyp:hlinkClr xmlns:ahyp="http://schemas.microsoft.com/office/drawing/2018/hyperlinkcolor" val="tx"/>
                    </a:ext>
                  </a:extLst>
                </a:hlinkClick>
              </a:rPr>
              <a:t>Trip Map GIF</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mujkaktus</a:t>
            </a:r>
            <a:endParaRPr sz="900" b="0" i="0" u="none" strike="noStrike" cap="none">
              <a:solidFill>
                <a:srgbClr val="000000"/>
              </a:solidFill>
              <a:latin typeface="Readex Pro"/>
              <a:ea typeface="Readex Pro"/>
              <a:cs typeface="Readex Pro"/>
              <a:sym typeface="Readex Pro"/>
            </a:endParaRPr>
          </a:p>
        </p:txBody>
      </p:sp>
      <p:sp>
        <p:nvSpPr>
          <p:cNvPr id="190" name="Google Shape;190;p25"/>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pic>
        <p:nvPicPr>
          <p:cNvPr id="191" name="Google Shape;191;p25" title="backpack (1).png"/>
          <p:cNvPicPr preferRelativeResize="0"/>
          <p:nvPr/>
        </p:nvPicPr>
        <p:blipFill rotWithShape="1">
          <a:blip r:embed="rId6">
            <a:alphaModFix/>
          </a:blip>
          <a:srcRect l="20536" r="19204"/>
          <a:stretch/>
        </p:blipFill>
        <p:spPr>
          <a:xfrm>
            <a:off x="0" y="349400"/>
            <a:ext cx="5131200" cy="4794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6"/>
          <p:cNvSpPr/>
          <p:nvPr/>
        </p:nvSpPr>
        <p:spPr>
          <a:xfrm>
            <a:off x="3894992" y="457200"/>
            <a:ext cx="1419383" cy="218192"/>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97" name="Google Shape;197;p26"/>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Los geht‘s</a:t>
            </a:r>
            <a:endParaRPr sz="2400">
              <a:latin typeface="Patua One"/>
              <a:ea typeface="Patua One"/>
              <a:cs typeface="Patua One"/>
              <a:sym typeface="Patua One"/>
            </a:endParaRPr>
          </a:p>
        </p:txBody>
      </p:sp>
      <p:sp>
        <p:nvSpPr>
          <p:cNvPr id="198" name="Google Shape;198;p26"/>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7</a:t>
            </a:fld>
            <a:endParaRPr/>
          </a:p>
        </p:txBody>
      </p:sp>
      <p:sp>
        <p:nvSpPr>
          <p:cNvPr id="199" name="Google Shape;199;p26"/>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00" name="Google Shape;200;p26"/>
          <p:cNvGrpSpPr/>
          <p:nvPr/>
        </p:nvGrpSpPr>
        <p:grpSpPr>
          <a:xfrm>
            <a:off x="136497" y="117136"/>
            <a:ext cx="849342" cy="340064"/>
            <a:chOff x="136497" y="117136"/>
            <a:chExt cx="849342" cy="340064"/>
          </a:xfrm>
        </p:grpSpPr>
        <p:sp>
          <p:nvSpPr>
            <p:cNvPr id="201" name="Google Shape;201;p26"/>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02" name="Google Shape;202;p26"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203" name="Google Shape;203;p26"/>
          <p:cNvSpPr txBox="1"/>
          <p:nvPr/>
        </p:nvSpPr>
        <p:spPr>
          <a:xfrm>
            <a:off x="0" y="4801771"/>
            <a:ext cx="3561644" cy="24745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rgbClr val="000000"/>
                </a:solidFill>
                <a:latin typeface="Readex Pro"/>
                <a:ea typeface="Readex Pro"/>
                <a:cs typeface="Readex Pro"/>
                <a:sym typeface="Readex Pro"/>
                <a:hlinkClick r:id="rId4">
                  <a:extLst>
                    <a:ext uri="{A12FA001-AC4F-418D-AE19-62706E023703}">
                      <ahyp:hlinkClr xmlns:ahyp="http://schemas.microsoft.com/office/drawing/2018/hyperlinkcolor" val="tx"/>
                    </a:ext>
                  </a:extLst>
                </a:hlinkClick>
              </a:rPr>
              <a:t>Backpack Tourist Icon</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vectorportal.com</a:t>
            </a:r>
            <a:endParaRPr sz="900" b="0" i="0" u="none" strike="noStrike" cap="none">
              <a:solidFill>
                <a:srgbClr val="000000"/>
              </a:solidFill>
              <a:latin typeface="Readex Pro"/>
              <a:ea typeface="Readex Pro"/>
              <a:cs typeface="Readex Pro"/>
              <a:sym typeface="Readex Pro"/>
            </a:endParaRPr>
          </a:p>
        </p:txBody>
      </p:sp>
      <p:pic>
        <p:nvPicPr>
          <p:cNvPr id="204" name="Google Shape;204;p26" descr="Ein Bild, das Nivelliergerät, Cartoon enthält.&#10;&#10;Automatisch generierte Beschreibung"/>
          <p:cNvPicPr preferRelativeResize="0"/>
          <p:nvPr/>
        </p:nvPicPr>
        <p:blipFill rotWithShape="1">
          <a:blip r:embed="rId6">
            <a:alphaModFix/>
          </a:blip>
          <a:srcRect b="7983"/>
          <a:stretch/>
        </p:blipFill>
        <p:spPr>
          <a:xfrm>
            <a:off x="3373502" y="1147870"/>
            <a:ext cx="2623952" cy="2414468"/>
          </a:xfrm>
          <a:prstGeom prst="rect">
            <a:avLst/>
          </a:prstGeom>
          <a:noFill/>
          <a:ln>
            <a:noFill/>
          </a:ln>
        </p:spPr>
      </p:pic>
      <p:sp>
        <p:nvSpPr>
          <p:cNvPr id="205" name="Google Shape;205;p26"/>
          <p:cNvSpPr/>
          <p:nvPr/>
        </p:nvSpPr>
        <p:spPr>
          <a:xfrm>
            <a:off x="196475" y="684525"/>
            <a:ext cx="3626700" cy="775800"/>
          </a:xfrm>
          <a:prstGeom prst="roundRect">
            <a:avLst>
              <a:gd name="adj" fmla="val 16667"/>
            </a:avLst>
          </a:prstGeom>
          <a:solidFill>
            <a:srgbClr val="FBF0DA"/>
          </a:solidFill>
          <a:ln>
            <a:noFill/>
          </a:ln>
        </p:spPr>
        <p:txBody>
          <a:bodyPr spcFirstLastPara="1" wrap="square" lIns="91425" tIns="45700" rIns="91425" bIns="45700" anchor="t" anchorCtr="0">
            <a:noAutofit/>
          </a:bodyPr>
          <a:lstStyle/>
          <a:p>
            <a:pPr marL="0" marR="0" lvl="0" indent="0" algn="l" rtl="0">
              <a:lnSpc>
                <a:spcPct val="95000"/>
              </a:lnSpc>
              <a:spcBef>
                <a:spcPts val="0"/>
              </a:spcBef>
              <a:spcAft>
                <a:spcPts val="0"/>
              </a:spcAft>
              <a:buClr>
                <a:srgbClr val="000000"/>
              </a:buClr>
              <a:buSzPts val="2000"/>
              <a:buFont typeface="Arial"/>
              <a:buNone/>
            </a:pPr>
            <a:r>
              <a:rPr lang="de-DE" sz="1800" i="0" u="none" strike="noStrike" cap="none">
                <a:solidFill>
                  <a:srgbClr val="000000"/>
                </a:solidFill>
                <a:latin typeface="Readex Pro"/>
                <a:ea typeface="Readex Pro"/>
                <a:cs typeface="Readex Pro"/>
                <a:sym typeface="Readex Pro"/>
              </a:rPr>
              <a:t>Kennt ihr KI-Anwendungen, die Texte generieren können?</a:t>
            </a:r>
            <a:endParaRPr sz="1800" i="0" u="none" strike="noStrike" cap="none">
              <a:solidFill>
                <a:srgbClr val="000000"/>
              </a:solidFill>
              <a:latin typeface="Readex Pro"/>
              <a:ea typeface="Readex Pro"/>
              <a:cs typeface="Readex Pro"/>
              <a:sym typeface="Readex Pro"/>
            </a:endParaRPr>
          </a:p>
        </p:txBody>
      </p:sp>
      <p:sp>
        <p:nvSpPr>
          <p:cNvPr id="206" name="Google Shape;206;p26"/>
          <p:cNvSpPr/>
          <p:nvPr/>
        </p:nvSpPr>
        <p:spPr>
          <a:xfrm>
            <a:off x="5771950" y="1147875"/>
            <a:ext cx="3188700" cy="1072500"/>
          </a:xfrm>
          <a:prstGeom prst="roundRect">
            <a:avLst>
              <a:gd name="adj" fmla="val 16667"/>
            </a:avLst>
          </a:prstGeom>
          <a:solidFill>
            <a:srgbClr val="FBF0DA"/>
          </a:solidFill>
          <a:ln>
            <a:noFill/>
          </a:ln>
        </p:spPr>
        <p:txBody>
          <a:bodyPr spcFirstLastPara="1" wrap="square" lIns="91425" tIns="45700" rIns="91425" bIns="45700" anchor="t" anchorCtr="0">
            <a:noAutofit/>
          </a:bodyPr>
          <a:lstStyle/>
          <a:p>
            <a:pPr marL="0" marR="0" lvl="0" indent="0" algn="l" rtl="0">
              <a:lnSpc>
                <a:spcPct val="95000"/>
              </a:lnSpc>
              <a:spcBef>
                <a:spcPts val="0"/>
              </a:spcBef>
              <a:spcAft>
                <a:spcPts val="0"/>
              </a:spcAft>
              <a:buClr>
                <a:srgbClr val="000000"/>
              </a:buClr>
              <a:buSzPts val="2000"/>
              <a:buFont typeface="Arial"/>
              <a:buNone/>
            </a:pPr>
            <a:r>
              <a:rPr lang="de-DE" sz="1800" i="0" u="none" strike="noStrike" cap="none">
                <a:solidFill>
                  <a:srgbClr val="000000"/>
                </a:solidFill>
                <a:latin typeface="Readex Pro"/>
                <a:ea typeface="Readex Pro"/>
                <a:cs typeface="Readex Pro"/>
                <a:sym typeface="Readex Pro"/>
              </a:rPr>
              <a:t>Habt ihr bereits mit KI-Textgeneratoren wie ChatGPT experimentiert?</a:t>
            </a:r>
            <a:endParaRPr sz="1800" i="0" u="none" strike="noStrike" cap="none">
              <a:solidFill>
                <a:srgbClr val="000000"/>
              </a:solidFill>
              <a:latin typeface="Readex Pro"/>
              <a:ea typeface="Readex Pro"/>
              <a:cs typeface="Readex Pro"/>
              <a:sym typeface="Readex Pro"/>
            </a:endParaRPr>
          </a:p>
        </p:txBody>
      </p:sp>
      <p:sp>
        <p:nvSpPr>
          <p:cNvPr id="207" name="Google Shape;207;p26"/>
          <p:cNvSpPr/>
          <p:nvPr/>
        </p:nvSpPr>
        <p:spPr>
          <a:xfrm>
            <a:off x="4857750" y="3444695"/>
            <a:ext cx="3935191" cy="1072634"/>
          </a:xfrm>
          <a:prstGeom prst="roundRect">
            <a:avLst>
              <a:gd name="adj" fmla="val 16667"/>
            </a:avLst>
          </a:prstGeom>
          <a:solidFill>
            <a:srgbClr val="FBF0DA"/>
          </a:solidFill>
          <a:ln>
            <a:noFill/>
          </a:ln>
        </p:spPr>
        <p:txBody>
          <a:bodyPr spcFirstLastPara="1" wrap="square" lIns="91425" tIns="45700" rIns="91425" bIns="45700" anchor="t" anchorCtr="0">
            <a:noAutofit/>
          </a:bodyPr>
          <a:lstStyle/>
          <a:p>
            <a:pPr marL="0" marR="0" lvl="0" indent="0" algn="l" rtl="0">
              <a:lnSpc>
                <a:spcPct val="95000"/>
              </a:lnSpc>
              <a:spcBef>
                <a:spcPts val="0"/>
              </a:spcBef>
              <a:spcAft>
                <a:spcPts val="0"/>
              </a:spcAft>
              <a:buClr>
                <a:srgbClr val="000000"/>
              </a:buClr>
              <a:buSzPts val="2000"/>
              <a:buFont typeface="Arial"/>
              <a:buNone/>
            </a:pPr>
            <a:r>
              <a:rPr lang="de-DE" sz="1800" i="0" u="none" strike="noStrike" cap="none">
                <a:solidFill>
                  <a:srgbClr val="000000"/>
                </a:solidFill>
                <a:latin typeface="Readex Pro"/>
                <a:ea typeface="Readex Pro"/>
                <a:cs typeface="Readex Pro"/>
                <a:sym typeface="Readex Pro"/>
              </a:rPr>
              <a:t>Was denkt ihr: Wie kann eine KI-Anwendung Texte generieren?</a:t>
            </a:r>
            <a:endParaRPr sz="1800" i="0" u="none" strike="noStrike" cap="none">
              <a:solidFill>
                <a:srgbClr val="000000"/>
              </a:solidFill>
              <a:latin typeface="Readex Pro"/>
              <a:ea typeface="Readex Pro"/>
              <a:cs typeface="Readex Pro"/>
              <a:sym typeface="Readex Pro"/>
            </a:endParaRPr>
          </a:p>
        </p:txBody>
      </p:sp>
      <p:sp>
        <p:nvSpPr>
          <p:cNvPr id="208" name="Google Shape;208;p26"/>
          <p:cNvSpPr/>
          <p:nvPr/>
        </p:nvSpPr>
        <p:spPr>
          <a:xfrm>
            <a:off x="410175" y="2902026"/>
            <a:ext cx="3561600" cy="978000"/>
          </a:xfrm>
          <a:prstGeom prst="roundRect">
            <a:avLst>
              <a:gd name="adj" fmla="val 16667"/>
            </a:avLst>
          </a:prstGeom>
          <a:solidFill>
            <a:srgbClr val="FBF0DA"/>
          </a:solidFill>
          <a:ln>
            <a:noFill/>
          </a:ln>
        </p:spPr>
        <p:txBody>
          <a:bodyPr spcFirstLastPara="1" wrap="square" lIns="91425" tIns="45700" rIns="91425" bIns="45700" anchor="t" anchorCtr="0">
            <a:noAutofit/>
          </a:bodyPr>
          <a:lstStyle/>
          <a:p>
            <a:pPr marL="0" marR="0" lvl="0" indent="0" algn="l" rtl="0">
              <a:lnSpc>
                <a:spcPct val="95000"/>
              </a:lnSpc>
              <a:spcBef>
                <a:spcPts val="0"/>
              </a:spcBef>
              <a:spcAft>
                <a:spcPts val="0"/>
              </a:spcAft>
              <a:buClr>
                <a:srgbClr val="000000"/>
              </a:buClr>
              <a:buSzPts val="2000"/>
              <a:buFont typeface="Arial"/>
              <a:buNone/>
            </a:pPr>
            <a:r>
              <a:rPr lang="de-DE" sz="1800" i="0" u="none" strike="noStrike" cap="none">
                <a:solidFill>
                  <a:srgbClr val="000000"/>
                </a:solidFill>
                <a:latin typeface="Readex Pro"/>
                <a:ea typeface="Readex Pro"/>
                <a:cs typeface="Readex Pro"/>
                <a:sym typeface="Readex Pro"/>
              </a:rPr>
              <a:t>In welchen Bereichen können KI-Textgeneratoren eingesetzt werden?</a:t>
            </a:r>
            <a:endParaRPr sz="180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7"/>
          <p:cNvSpPr/>
          <p:nvPr/>
        </p:nvSpPr>
        <p:spPr>
          <a:xfrm>
            <a:off x="2193525" y="460625"/>
            <a:ext cx="48264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214" name="Google Shape;214;p27"/>
          <p:cNvSpPr txBox="1">
            <a:spLocks noGrp="1"/>
          </p:cNvSpPr>
          <p:nvPr>
            <p:ph type="title"/>
          </p:nvPr>
        </p:nvSpPr>
        <p:spPr>
          <a:xfrm>
            <a:off x="2140450" y="360000"/>
            <a:ext cx="48264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von Teil 1:</a:t>
            </a:r>
            <a:endParaRPr/>
          </a:p>
        </p:txBody>
      </p:sp>
      <p:pic>
        <p:nvPicPr>
          <p:cNvPr id="215" name="Google Shape;215;p27"/>
          <p:cNvPicPr preferRelativeResize="0"/>
          <p:nvPr/>
        </p:nvPicPr>
        <p:blipFill rotWithShape="1">
          <a:blip r:embed="rId3">
            <a:alphaModFix/>
          </a:blip>
          <a:srcRect t="15103" r="17722"/>
          <a:stretch/>
        </p:blipFill>
        <p:spPr>
          <a:xfrm>
            <a:off x="630000" y="949837"/>
            <a:ext cx="6693001" cy="3541163"/>
          </a:xfrm>
          <a:prstGeom prst="rect">
            <a:avLst/>
          </a:prstGeom>
          <a:noFill/>
          <a:ln>
            <a:noFill/>
          </a:ln>
        </p:spPr>
      </p:pic>
      <p:pic>
        <p:nvPicPr>
          <p:cNvPr id="216" name="Google Shape;216;p27"/>
          <p:cNvPicPr preferRelativeResize="0"/>
          <p:nvPr/>
        </p:nvPicPr>
        <p:blipFill>
          <a:blip r:embed="rId4">
            <a:alphaModFix/>
          </a:blip>
          <a:stretch>
            <a:fillRect/>
          </a:stretch>
        </p:blipFill>
        <p:spPr>
          <a:xfrm>
            <a:off x="7224450" y="1036312"/>
            <a:ext cx="1583150" cy="1389288"/>
          </a:xfrm>
          <a:prstGeom prst="rect">
            <a:avLst/>
          </a:prstGeom>
          <a:noFill/>
          <a:ln>
            <a:noFill/>
          </a:ln>
        </p:spPr>
      </p:pic>
      <p:sp>
        <p:nvSpPr>
          <p:cNvPr id="217" name="Google Shape;217;p27"/>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Clr>
                <a:srgbClr val="000000"/>
              </a:buClr>
              <a:buSzPts val="900"/>
              <a:buFont typeface="Arial"/>
              <a:buNone/>
            </a:pPr>
            <a:fld id="{00000000-1234-1234-1234-123412341234}" type="slidenum">
              <a:rPr lang="de-DE"/>
              <a:t>8</a:t>
            </a:fld>
            <a:endParaRPr/>
          </a:p>
        </p:txBody>
      </p:sp>
      <p:sp>
        <p:nvSpPr>
          <p:cNvPr id="218" name="Google Shape;218;p27"/>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573</a:t>
            </a:r>
            <a:endParaRPr sz="2900" b="1">
              <a:solidFill>
                <a:schemeClr val="dk1"/>
              </a:solidFill>
              <a:latin typeface="Readex Pro"/>
              <a:ea typeface="Readex Pro"/>
              <a:cs typeface="Readex Pro"/>
              <a:sym typeface="Readex Pro"/>
            </a:endParaRPr>
          </a:p>
        </p:txBody>
      </p:sp>
      <p:grpSp>
        <p:nvGrpSpPr>
          <p:cNvPr id="219" name="Google Shape;219;p27"/>
          <p:cNvGrpSpPr/>
          <p:nvPr/>
        </p:nvGrpSpPr>
        <p:grpSpPr>
          <a:xfrm>
            <a:off x="136497" y="117136"/>
            <a:ext cx="849300" cy="340200"/>
            <a:chOff x="136497" y="117136"/>
            <a:chExt cx="849300" cy="340200"/>
          </a:xfrm>
        </p:grpSpPr>
        <p:sp>
          <p:nvSpPr>
            <p:cNvPr id="220" name="Google Shape;220;p2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21" name="Google Shape;221;p27" descr="A blue and green rectangles&#10;&#10;Description automatically generated"/>
            <p:cNvPicPr preferRelativeResize="0"/>
            <p:nvPr/>
          </p:nvPicPr>
          <p:blipFill rotWithShape="1">
            <a:blip r:embed="rId5">
              <a:alphaModFix/>
            </a:blip>
            <a:srcRect/>
            <a:stretch/>
          </p:blipFill>
          <p:spPr>
            <a:xfrm>
              <a:off x="180139" y="169482"/>
              <a:ext cx="761593" cy="225806"/>
            </a:xfrm>
            <a:prstGeom prst="rect">
              <a:avLst/>
            </a:prstGeom>
            <a:noFill/>
            <a:ln>
              <a:noFill/>
            </a:ln>
          </p:spPr>
        </p:pic>
      </p:grpSp>
      <p:pic>
        <p:nvPicPr>
          <p:cNvPr id="222" name="Google Shape;222;p27"/>
          <p:cNvPicPr preferRelativeResize="0"/>
          <p:nvPr/>
        </p:nvPicPr>
        <p:blipFill>
          <a:blip r:embed="rId6">
            <a:alphaModFix/>
          </a:blip>
          <a:stretch>
            <a:fillRect/>
          </a:stretch>
        </p:blipFill>
        <p:spPr>
          <a:xfrm>
            <a:off x="136495" y="3056450"/>
            <a:ext cx="1173250" cy="1110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8"/>
          <p:cNvSpPr/>
          <p:nvPr/>
        </p:nvSpPr>
        <p:spPr>
          <a:xfrm>
            <a:off x="3770448" y="422651"/>
            <a:ext cx="1641611" cy="168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228" name="Google Shape;228;p28"/>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solidFill>
                  <a:srgbClr val="4A4A47"/>
                </a:solidFill>
              </a:rPr>
              <a:t>9</a:t>
            </a:fld>
            <a:endParaRPr>
              <a:solidFill>
                <a:srgbClr val="4A4A47"/>
              </a:solidFill>
            </a:endParaRPr>
          </a:p>
        </p:txBody>
      </p:sp>
      <p:sp>
        <p:nvSpPr>
          <p:cNvPr id="229" name="Google Shape;229;p28"/>
          <p:cNvSpPr/>
          <p:nvPr/>
        </p:nvSpPr>
        <p:spPr>
          <a:xfrm>
            <a:off x="6828889" y="1292179"/>
            <a:ext cx="2586600" cy="237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Arial"/>
              <a:ea typeface="Arial"/>
              <a:cs typeface="Arial"/>
              <a:sym typeface="Arial"/>
            </a:endParaRPr>
          </a:p>
        </p:txBody>
      </p:sp>
      <p:sp>
        <p:nvSpPr>
          <p:cNvPr id="230" name="Google Shape;230;p28"/>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31" name="Google Shape;231;p28"/>
          <p:cNvGrpSpPr/>
          <p:nvPr/>
        </p:nvGrpSpPr>
        <p:grpSpPr>
          <a:xfrm>
            <a:off x="136497" y="117136"/>
            <a:ext cx="849342" cy="340064"/>
            <a:chOff x="136497" y="117136"/>
            <a:chExt cx="849342" cy="340064"/>
          </a:xfrm>
        </p:grpSpPr>
        <p:sp>
          <p:nvSpPr>
            <p:cNvPr id="232" name="Google Shape;232;p28"/>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33" name="Google Shape;233;p2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234" name="Google Shape;234;p28"/>
          <p:cNvSpPr txBox="1">
            <a:spLocks noGrp="1"/>
          </p:cNvSpPr>
          <p:nvPr>
            <p:ph type="title"/>
          </p:nvPr>
        </p:nvSpPr>
        <p:spPr>
          <a:xfrm>
            <a:off x="630000" y="360000"/>
            <a:ext cx="7920000" cy="651000"/>
          </a:xfrm>
          <a:prstGeom prst="rect">
            <a:avLst/>
          </a:prstGeom>
          <a:noFill/>
          <a:ln>
            <a:noFill/>
          </a:ln>
        </p:spPr>
        <p:txBody>
          <a:bodyPr spcFirstLastPara="1" wrap="square" lIns="0" tIns="0" rIns="0" bIns="0" anchor="t" anchorCtr="0">
            <a:normAutofit fontScale="90000"/>
          </a:bodyPr>
          <a:lstStyle/>
          <a:p>
            <a:pPr marL="0" lvl="0" indent="0" algn="ctr" rtl="0">
              <a:lnSpc>
                <a:spcPct val="90000"/>
              </a:lnSpc>
              <a:spcBef>
                <a:spcPts val="0"/>
              </a:spcBef>
              <a:spcAft>
                <a:spcPts val="0"/>
              </a:spcAft>
              <a:buSzPct val="116665"/>
              <a:buNone/>
            </a:pPr>
            <a:r>
              <a:rPr lang="de-DE" sz="2400">
                <a:latin typeface="Patua One"/>
                <a:ea typeface="Patua One"/>
                <a:cs typeface="Patua One"/>
                <a:sym typeface="Patua One"/>
              </a:rPr>
              <a:t>KI-</a:t>
            </a:r>
            <a:r>
              <a:rPr lang="de-DE"/>
              <a:t>Memory</a:t>
            </a:r>
            <a:endParaRPr/>
          </a:p>
          <a:p>
            <a:pPr marL="0" lvl="0" indent="0" algn="ctr" rtl="0">
              <a:lnSpc>
                <a:spcPct val="90000"/>
              </a:lnSpc>
              <a:spcBef>
                <a:spcPts val="0"/>
              </a:spcBef>
              <a:spcAft>
                <a:spcPts val="0"/>
              </a:spcAft>
              <a:buSzPct val="116665"/>
              <a:buNone/>
            </a:pPr>
            <a:r>
              <a:rPr lang="de-DE"/>
              <a:t>Wo findest du KI-Textgeneratoren im Alltag?</a:t>
            </a:r>
            <a:endParaRPr/>
          </a:p>
        </p:txBody>
      </p:sp>
      <p:pic>
        <p:nvPicPr>
          <p:cNvPr id="235" name="Google Shape;235;p28"/>
          <p:cNvPicPr preferRelativeResize="0"/>
          <p:nvPr/>
        </p:nvPicPr>
        <p:blipFill>
          <a:blip r:embed="rId4">
            <a:alphaModFix/>
          </a:blip>
          <a:stretch>
            <a:fillRect/>
          </a:stretch>
        </p:blipFill>
        <p:spPr>
          <a:xfrm>
            <a:off x="1470525" y="1168350"/>
            <a:ext cx="6202938" cy="3189624"/>
          </a:xfrm>
          <a:prstGeom prst="rect">
            <a:avLst/>
          </a:prstGeom>
          <a:noFill/>
          <a:ln>
            <a:noFill/>
          </a:ln>
        </p:spPr>
      </p:pic>
      <p:pic>
        <p:nvPicPr>
          <p:cNvPr id="236" name="Google Shape;236;p28" descr="A blue background with black lines&#10;&#10;Description automatically generated"/>
          <p:cNvPicPr preferRelativeResize="0"/>
          <p:nvPr/>
        </p:nvPicPr>
        <p:blipFill rotWithShape="1">
          <a:blip r:embed="rId5">
            <a:alphaModFix/>
          </a:blip>
          <a:srcRect/>
          <a:stretch/>
        </p:blipFill>
        <p:spPr>
          <a:xfrm rot="-2017763">
            <a:off x="1163642" y="1187434"/>
            <a:ext cx="959940" cy="220447"/>
          </a:xfrm>
          <a:prstGeom prst="rect">
            <a:avLst/>
          </a:prstGeom>
          <a:noFill/>
          <a:ln>
            <a:noFill/>
          </a:ln>
        </p:spPr>
      </p:pic>
      <p:sp>
        <p:nvSpPr>
          <p:cNvPr id="237" name="Google Shape;237;p28"/>
          <p:cNvSpPr txBox="1"/>
          <p:nvPr/>
        </p:nvSpPr>
        <p:spPr>
          <a:xfrm>
            <a:off x="3072000" y="4613800"/>
            <a:ext cx="3000000" cy="338700"/>
          </a:xfrm>
          <a:prstGeom prst="rect">
            <a:avLst/>
          </a:prstGeom>
          <a:solidFill>
            <a:schemeClr val="lt1"/>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DE" sz="1000" u="sng">
                <a:solidFill>
                  <a:schemeClr val="accent5"/>
                </a:solidFill>
              </a:rPr>
              <a:t>https://tinylink.net/PyLId</a:t>
            </a:r>
            <a:endParaRPr/>
          </a:p>
        </p:txBody>
      </p:sp>
    </p:spTree>
  </p:cSld>
  <p:clrMapOvr>
    <a:masterClrMapping/>
  </p:clrMapOvr>
</p:sld>
</file>

<file path=ppt/theme/theme1.xml><?xml version="1.0" encoding="utf-8"?>
<a:theme xmlns:a="http://schemas.openxmlformats.org/drawingml/2006/main" name="Office Theme">
  <a:themeElements>
    <a:clrScheme name="Custom 10">
      <a:dk1>
        <a:srgbClr val="000000"/>
      </a:dk1>
      <a:lt1>
        <a:srgbClr val="FFFFFF"/>
      </a:lt1>
      <a:dk2>
        <a:srgbClr val="44546A"/>
      </a:dk2>
      <a:lt2>
        <a:srgbClr val="E7E6E6"/>
      </a:lt2>
      <a:accent1>
        <a:srgbClr val="CD3333"/>
      </a:accent1>
      <a:accent2>
        <a:srgbClr val="FE6D4B"/>
      </a:accent2>
      <a:accent3>
        <a:srgbClr val="A5A5A5"/>
      </a:accent3>
      <a:accent4>
        <a:srgbClr val="EEBA4A"/>
      </a:accent4>
      <a:accent5>
        <a:srgbClr val="4ABDEC"/>
      </a:accent5>
      <a:accent6>
        <a:srgbClr val="90C149"/>
      </a:accent6>
      <a:hlink>
        <a:srgbClr val="7358B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10333</Words>
  <Application>Microsoft Office PowerPoint</Application>
  <PresentationFormat>On-screen Show (16:9)</PresentationFormat>
  <Paragraphs>1015</Paragraphs>
  <Slides>50</Slides>
  <Notes>50</Notes>
  <HiddenSlides>1</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50</vt:i4>
      </vt:variant>
    </vt:vector>
  </HeadingPairs>
  <TitlesOfParts>
    <vt:vector size="63" baseType="lpstr">
      <vt:lpstr>Oswald</vt:lpstr>
      <vt:lpstr>Readex Pro Light</vt:lpstr>
      <vt:lpstr>Arial</vt:lpstr>
      <vt:lpstr>Readex Pro</vt:lpstr>
      <vt:lpstr>Readex Pro SemiBold</vt:lpstr>
      <vt:lpstr>Calibri</vt:lpstr>
      <vt:lpstr>Open Sans ExtraBold</vt:lpstr>
      <vt:lpstr>Patua One</vt:lpstr>
      <vt:lpstr>Readex Pro Medium</vt:lpstr>
      <vt:lpstr>Oswald Medium</vt:lpstr>
      <vt:lpstr>Oswald Light</vt:lpstr>
      <vt:lpstr>Noto Sans Symbols</vt:lpstr>
      <vt:lpstr>Office Theme</vt:lpstr>
      <vt:lpstr>Interaktiver KI-Workshop</vt:lpstr>
      <vt:lpstr>PowerPoint Presentation</vt:lpstr>
      <vt:lpstr>PowerPoint Presentation</vt:lpstr>
      <vt:lpstr>PowerPoint Presentation</vt:lpstr>
      <vt:lpstr>PowerPoint Presentation</vt:lpstr>
      <vt:lpstr>PowerPoint Presentation</vt:lpstr>
      <vt:lpstr>Los geht‘s</vt:lpstr>
      <vt:lpstr>Passwort zum Abschluss von Teil 1:</vt:lpstr>
      <vt:lpstr>KI-Memory Wo findest du KI-Textgeneratoren im Alltag?</vt:lpstr>
      <vt:lpstr>Brainstorming  </vt:lpstr>
      <vt:lpstr>Passwort zum Abschluss der Challenge 1:</vt:lpstr>
      <vt:lpstr>Challenge 2: Basistraining  Wie schaffen es KI-Textgeneratoren, Texte zu generieren? </vt:lpstr>
      <vt:lpstr>Was ist ChatGPT?</vt:lpstr>
      <vt:lpstr>Was ist ChatGPT?</vt:lpstr>
      <vt:lpstr>Chatbot vs. KI-Textgenerator vs. Sprachmodell</vt:lpstr>
      <vt:lpstr>Mini-Spiel “Nächstes Wort, bitte!”</vt:lpstr>
      <vt:lpstr>Passwort zur Überleitung zu Schritt 2:</vt:lpstr>
      <vt:lpstr>Mini-Spiel “Nächstes Wort, bitte!”</vt:lpstr>
      <vt:lpstr>Gemeinsame Reflexion</vt:lpstr>
      <vt:lpstr>Passwort zum Abschluss von Teil 1:</vt:lpstr>
      <vt:lpstr>Kann Soekia die Witze vervollständigen?</vt:lpstr>
      <vt:lpstr>Kann Soekia die Witze vervollständigen?</vt:lpstr>
      <vt:lpstr>Kann Soekia die Witze vervollständigen?</vt:lpstr>
      <vt:lpstr>Kann Soekia die Witze vervollständigen?</vt:lpstr>
      <vt:lpstr>Wie können Sprachmodelle Texte generieren?</vt:lpstr>
      <vt:lpstr>Wie können Sprachmodelle Texte generieren?</vt:lpstr>
      <vt:lpstr>Wie können Sprachmodelle Texte generieren?</vt:lpstr>
      <vt:lpstr>Passwort zum Abschluss der Challenge 2:</vt:lpstr>
      <vt:lpstr>PowerPoint Presentation</vt:lpstr>
      <vt:lpstr>   Soziale Medien</vt:lpstr>
      <vt:lpstr>   Soziale Medien Fallbeispiele</vt:lpstr>
      <vt:lpstr>   Soziale Medien Leitfragen</vt:lpstr>
      <vt:lpstr>PowerPoint Presentation</vt:lpstr>
      <vt:lpstr>   Aufbau des Chatbots</vt:lpstr>
      <vt:lpstr>PowerPoint Presentation</vt:lpstr>
      <vt:lpstr>Passwort zum Abschluss von Teil 1:</vt:lpstr>
      <vt:lpstr>PowerPoint Presentation</vt:lpstr>
      <vt:lpstr>Antwortqualität, -formulierung und -format</vt:lpstr>
      <vt:lpstr>PowerPoint Presentation</vt:lpstr>
      <vt:lpstr>Passwort zum Abschluss von Teil 2:</vt:lpstr>
      <vt:lpstr>PowerPoint Presentation</vt:lpstr>
      <vt:lpstr>Reflexion Baue einen Chatbot</vt:lpstr>
      <vt:lpstr>Passwort zum Abschluss der Challenge 3:</vt:lpstr>
      <vt:lpstr>PowerPoint Presentation</vt:lpstr>
      <vt:lpstr>Challenge 4:  Entwickle einen Chatbot</vt:lpstr>
      <vt:lpstr>Challenge 4:  Entwickle deinen Chatbot</vt:lpstr>
      <vt:lpstr>Passwort zum Abschluss der Challenge 4:</vt:lpstr>
      <vt:lpstr>PowerPoint Presentation</vt:lpstr>
      <vt:lpstr>Präsentation</vt:lpstr>
      <vt:lpstr>Vielen Dank  für eure Teilnahme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Tina</dc:creator>
  <cp:lastModifiedBy>Tina Maljur</cp:lastModifiedBy>
  <cp:revision>1</cp:revision>
  <dcterms:modified xsi:type="dcterms:W3CDTF">2025-06-29T23:34:19Z</dcterms:modified>
</cp:coreProperties>
</file>